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notesMasterIdLst>
    <p:notesMasterId r:id="rId9"/>
  </p:notesMaster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notesMaster" Target="notesMasters/notesMaster1.xml"/><Relationship Id="rId10" Type="http://schemas.openxmlformats.org/officeDocument/2006/relationships/presProps" Target="presProps.xml"/><Relationship Id="rId11" Type="http://schemas.openxmlformats.org/officeDocument/2006/relationships/viewProps" Target="viewProps.xml"/><Relationship Id="rId12" Type="http://schemas.openxmlformats.org/officeDocument/2006/relationships/theme" Target="theme/theme1.xml"/><Relationship Id="rId1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7F8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64592" cy="6858000"/>
          </a:xfrm>
          <a:prstGeom prst="rect">
            <a:avLst/>
          </a:prstGeom>
          <a:solidFill>
            <a:srgbClr val="B65526"/>
          </a:solidFill>
          <a:ln w="12700">
            <a:solidFill>
              <a:srgbClr val="B65526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94360" y="411480"/>
            <a:ext cx="8229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spc="200" kern="0" dirty="0">
                <a:solidFill>
                  <a:srgbClr val="B65526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THE BOARD UPDATE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594360" y="914400"/>
            <a:ext cx="107899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100" b="1" dirty="0">
                <a:solidFill>
                  <a:srgbClr val="182D50"/>
                </a:solidFill>
              </a:rPr>
              <a:t>The agenda</a:t>
            </a:r>
            <a:endParaRPr lang="en-US" sz="3100" dirty="0"/>
          </a:p>
        </p:txBody>
      </p:sp>
      <p:sp>
        <p:nvSpPr>
          <p:cNvPr id="5" name="Text 3"/>
          <p:cNvSpPr/>
          <p:nvPr/>
        </p:nvSpPr>
        <p:spPr>
          <a:xfrm>
            <a:off x="594360" y="1691640"/>
            <a:ext cx="1069848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300" dirty="0">
                <a:solidFill>
                  <a:srgbClr val="253E64"/>
                </a:solidFill>
              </a:rPr>
              <a:t>Lead with the requested decision</a:t>
            </a:r>
            <a:endParaRPr lang="en-US" sz="2300" dirty="0"/>
          </a:p>
        </p:txBody>
      </p:sp>
      <p:sp>
        <p:nvSpPr>
          <p:cNvPr id="6" name="Shape 4"/>
          <p:cNvSpPr/>
          <p:nvPr/>
        </p:nvSpPr>
        <p:spPr>
          <a:xfrm>
            <a:off x="594360" y="2743200"/>
            <a:ext cx="7040880" cy="2468880"/>
          </a:xfrm>
          <a:prstGeom prst="roundRect">
            <a:avLst>
              <a:gd name="adj" fmla="val 5185"/>
            </a:avLst>
          </a:prstGeom>
          <a:solidFill>
            <a:srgbClr val="FFFFFF"/>
          </a:solidFill>
          <a:ln w="12700">
            <a:solidFill>
              <a:srgbClr val="DDE4EF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868680" y="3017520"/>
            <a:ext cx="649224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b="1" spc="100" kern="0" dirty="0">
                <a:solidFill>
                  <a:srgbClr val="B65526"/>
                </a:solidFill>
              </a:rPr>
              <a:t>YOUR CONTENT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868680" y="3547872"/>
            <a:ext cx="6492240" cy="12344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100" dirty="0">
                <a:solidFill>
                  <a:srgbClr val="253E64"/>
                </a:solidFill>
              </a:rPr>
              <a:t>State what needs approval and why it matters now.</a:t>
            </a:r>
            <a:endParaRPr lang="en-US" sz="2100" dirty="0"/>
          </a:p>
        </p:txBody>
      </p:sp>
      <p:sp>
        <p:nvSpPr>
          <p:cNvPr id="9" name="Shape 7"/>
          <p:cNvSpPr/>
          <p:nvPr/>
        </p:nvSpPr>
        <p:spPr>
          <a:xfrm>
            <a:off x="7909560" y="2743200"/>
            <a:ext cx="3657600" cy="2468880"/>
          </a:xfrm>
          <a:prstGeom prst="roundRect">
            <a:avLst>
              <a:gd name="adj" fmla="val 5185"/>
            </a:avLst>
          </a:prstGeom>
          <a:solidFill>
            <a:srgbClr val="EAF0F8"/>
          </a:solidFill>
          <a:ln w="12700">
            <a:solidFill>
              <a:srgbClr val="DDE4EF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8183880" y="3017520"/>
            <a:ext cx="310896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b="1" spc="100" kern="0" dirty="0">
                <a:solidFill>
                  <a:srgbClr val="B65526"/>
                </a:solidFill>
              </a:rPr>
              <a:t>CHECK BEFORE SHARING</a:t>
            </a:r>
            <a:endParaRPr lang="en-US" sz="1000" dirty="0"/>
          </a:p>
        </p:txBody>
      </p:sp>
      <p:sp>
        <p:nvSpPr>
          <p:cNvPr id="11" name="Text 9"/>
          <p:cNvSpPr/>
          <p:nvPr/>
        </p:nvSpPr>
        <p:spPr>
          <a:xfrm>
            <a:off x="8183880" y="3547872"/>
            <a:ext cx="3108960" cy="12344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800" dirty="0">
                <a:solidFill>
                  <a:srgbClr val="253E64"/>
                </a:solidFill>
              </a:rPr>
              <a:t>Name the accountable owner and the decision date.</a:t>
            </a:r>
            <a:endParaRPr lang="en-US" sz="1800" dirty="0"/>
          </a:p>
        </p:txBody>
      </p:sp>
      <p:sp>
        <p:nvSpPr>
          <p:cNvPr id="12" name="Text 10"/>
          <p:cNvSpPr/>
          <p:nvPr/>
        </p:nvSpPr>
        <p:spPr>
          <a:xfrm>
            <a:off x="594360" y="5687568"/>
            <a:ext cx="106984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52657E"/>
                </a:solidFill>
              </a:rPr>
              <a:t>Replace the prompts with your own facts. Duplicate or remove slides as needed.</a:t>
            </a:r>
            <a:endParaRPr lang="en-US" sz="1200" dirty="0"/>
          </a:p>
        </p:txBody>
      </p:sp>
      <p:sp>
        <p:nvSpPr>
          <p:cNvPr id="13" name="Text 11"/>
          <p:cNvSpPr/>
          <p:nvPr/>
        </p:nvSpPr>
        <p:spPr>
          <a:xfrm>
            <a:off x="594360" y="6400800"/>
            <a:ext cx="82296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2657E"/>
                </a:solidFill>
              </a:rPr>
              <a:t>SYAXIS  /  EDITABLE TEMPLATE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10881360" y="6327648"/>
            <a:ext cx="658368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200" dirty="0">
                <a:solidFill>
                  <a:srgbClr val="B65526"/>
                </a:solidFill>
              </a:rPr>
              <a:t>01</a:t>
            </a:r>
            <a:endParaRPr lang="en-US" sz="12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7F8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64592" cy="6858000"/>
          </a:xfrm>
          <a:prstGeom prst="rect">
            <a:avLst/>
          </a:prstGeom>
          <a:solidFill>
            <a:srgbClr val="B65526"/>
          </a:solidFill>
          <a:ln w="12700">
            <a:solidFill>
              <a:srgbClr val="B65526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94360" y="411480"/>
            <a:ext cx="8229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spc="200" kern="0" dirty="0">
                <a:solidFill>
                  <a:srgbClr val="B65526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THE BOARD UPDATE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594360" y="914400"/>
            <a:ext cx="107899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100" b="1" dirty="0">
                <a:solidFill>
                  <a:srgbClr val="182D50"/>
                </a:solidFill>
              </a:rPr>
              <a:t>Performance</a:t>
            </a:r>
            <a:endParaRPr lang="en-US" sz="3100" dirty="0"/>
          </a:p>
        </p:txBody>
      </p:sp>
      <p:sp>
        <p:nvSpPr>
          <p:cNvPr id="5" name="Text 3"/>
          <p:cNvSpPr/>
          <p:nvPr/>
        </p:nvSpPr>
        <p:spPr>
          <a:xfrm>
            <a:off x="594360" y="1691640"/>
            <a:ext cx="1069848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300" dirty="0">
                <a:solidFill>
                  <a:srgbClr val="253E64"/>
                </a:solidFill>
              </a:rPr>
              <a:t>Actual versus plan</a:t>
            </a:r>
            <a:endParaRPr lang="en-US" sz="2300" dirty="0"/>
          </a:p>
        </p:txBody>
      </p:sp>
      <p:graphicFrame>
        <p:nvGraphicFramePr>
          <p:cNvPr id="3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94360" y="2743200"/>
          <a:ext cx="10972800" cy="2377440"/>
        </p:xfrm>
        <a:graphic>
          <a:graphicData uri="http://schemas.openxmlformats.org/drawingml/2006/table">
            <a:tbl>
              <a:tblPr/>
              <a:tblGrid>
                <a:gridCol w="3840480"/>
                <a:gridCol w="2377440"/>
                <a:gridCol w="2377440"/>
                <a:gridCol w="2377440"/>
              </a:tblGrid>
              <a:tr h="59436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800" dirty="0">
                          <a:solidFill>
                            <a:srgbClr val="253E64"/>
                          </a:solidFill>
                          <a:latin typeface="Geist" pitchFamily="34" charset="0"/>
                          <a:ea typeface="Geist" pitchFamily="34" charset="-122"/>
                          <a:cs typeface="Geist" pitchFamily="34" charset="-120"/>
                        </a:rPr>
                        <a:t>Metric / period</a:t>
                      </a:r>
                      <a:endParaRPr lang="en-US" sz="1800" dirty="0">
                        <a:latin typeface="Geist" charset="0"/>
                        <a:ea typeface="Geist" charset="0"/>
                        <a:cs typeface="Geist" charset="0"/>
                      </a:endParaRPr>
                    </a:p>
                  </a:txBody>
                  <a:tcPr marL="146304" marR="146304" marT="146304" marB="146304">
                    <a:lnL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800" dirty="0">
                          <a:solidFill>
                            <a:srgbClr val="253E64"/>
                          </a:solidFill>
                          <a:latin typeface="Geist" pitchFamily="34" charset="0"/>
                          <a:ea typeface="Geist" pitchFamily="34" charset="-122"/>
                          <a:cs typeface="Geist" pitchFamily="34" charset="-120"/>
                        </a:rPr>
                        <a:t>Actual</a:t>
                      </a:r>
                      <a:endParaRPr lang="en-US" sz="1800" dirty="0">
                        <a:latin typeface="Geist" charset="0"/>
                        <a:ea typeface="Geist" charset="0"/>
                        <a:cs typeface="Geist" charset="0"/>
                      </a:endParaRPr>
                    </a:p>
                  </a:txBody>
                  <a:tcPr marL="146304" marR="146304" marT="146304" marB="146304">
                    <a:lnL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800" dirty="0">
                          <a:solidFill>
                            <a:srgbClr val="253E64"/>
                          </a:solidFill>
                          <a:latin typeface="Geist" pitchFamily="34" charset="0"/>
                          <a:ea typeface="Geist" pitchFamily="34" charset="-122"/>
                          <a:cs typeface="Geist" pitchFamily="34" charset="-120"/>
                        </a:rPr>
                        <a:t>Plan</a:t>
                      </a:r>
                      <a:endParaRPr lang="en-US" sz="1800" dirty="0">
                        <a:latin typeface="Geist" charset="0"/>
                        <a:ea typeface="Geist" charset="0"/>
                        <a:cs typeface="Geist" charset="0"/>
                      </a:endParaRPr>
                    </a:p>
                  </a:txBody>
                  <a:tcPr marL="146304" marR="146304" marT="146304" marB="146304">
                    <a:lnL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800" dirty="0">
                          <a:solidFill>
                            <a:srgbClr val="253E64"/>
                          </a:solidFill>
                          <a:latin typeface="Geist" pitchFamily="34" charset="0"/>
                          <a:ea typeface="Geist" pitchFamily="34" charset="-122"/>
                          <a:cs typeface="Geist" pitchFamily="34" charset="-120"/>
                        </a:rPr>
                        <a:t>Variance</a:t>
                      </a:r>
                      <a:endParaRPr lang="en-US" sz="1800" dirty="0">
                        <a:latin typeface="Geist" charset="0"/>
                        <a:ea typeface="Geist" charset="0"/>
                        <a:cs typeface="Geist" charset="0"/>
                      </a:endParaRPr>
                    </a:p>
                  </a:txBody>
                  <a:tcPr marL="146304" marR="146304" marT="146304" marB="146304">
                    <a:lnL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9436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800" dirty="0">
                          <a:solidFill>
                            <a:srgbClr val="253E64"/>
                          </a:solidFill>
                          <a:latin typeface="Geist" pitchFamily="34" charset="0"/>
                          <a:ea typeface="Geist" pitchFamily="34" charset="-122"/>
                          <a:cs typeface="Geist" pitchFamily="34" charset="-120"/>
                        </a:rPr>
                        <a:t>{Defined metric}</a:t>
                      </a:r>
                      <a:endParaRPr lang="en-US" sz="1800" dirty="0">
                        <a:latin typeface="Geist" charset="0"/>
                        <a:ea typeface="Geist" charset="0"/>
                        <a:cs typeface="Geist" charset="0"/>
                      </a:endParaRPr>
                    </a:p>
                  </a:txBody>
                  <a:tcPr marL="146304" marR="146304" marT="146304" marB="146304">
                    <a:lnL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800" dirty="0">
                          <a:solidFill>
                            <a:srgbClr val="253E64"/>
                          </a:solidFill>
                          <a:latin typeface="Geist" pitchFamily="34" charset="0"/>
                          <a:ea typeface="Geist" pitchFamily="34" charset="-122"/>
                          <a:cs typeface="Geist" pitchFamily="34" charset="-120"/>
                        </a:rPr>
                        <a:t>{Actual}</a:t>
                      </a:r>
                      <a:endParaRPr lang="en-US" sz="1800" dirty="0">
                        <a:latin typeface="Geist" charset="0"/>
                        <a:ea typeface="Geist" charset="0"/>
                        <a:cs typeface="Geist" charset="0"/>
                      </a:endParaRPr>
                    </a:p>
                  </a:txBody>
                  <a:tcPr marL="146304" marR="146304" marT="146304" marB="146304">
                    <a:lnL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800" dirty="0">
                          <a:solidFill>
                            <a:srgbClr val="253E64"/>
                          </a:solidFill>
                          <a:latin typeface="Geist" pitchFamily="34" charset="0"/>
                          <a:ea typeface="Geist" pitchFamily="34" charset="-122"/>
                          <a:cs typeface="Geist" pitchFamily="34" charset="-120"/>
                        </a:rPr>
                        <a:t>{Plan}</a:t>
                      </a:r>
                      <a:endParaRPr lang="en-US" sz="1800" dirty="0">
                        <a:latin typeface="Geist" charset="0"/>
                        <a:ea typeface="Geist" charset="0"/>
                        <a:cs typeface="Geist" charset="0"/>
                      </a:endParaRPr>
                    </a:p>
                  </a:txBody>
                  <a:tcPr marL="146304" marR="146304" marT="146304" marB="146304">
                    <a:lnL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800" dirty="0">
                          <a:solidFill>
                            <a:srgbClr val="253E64"/>
                          </a:solidFill>
                          <a:latin typeface="Geist" pitchFamily="34" charset="0"/>
                          <a:ea typeface="Geist" pitchFamily="34" charset="-122"/>
                          <a:cs typeface="Geist" pitchFamily="34" charset="-120"/>
                        </a:rPr>
                        <a:t>{Difference}</a:t>
                      </a:r>
                      <a:endParaRPr lang="en-US" sz="1800" dirty="0">
                        <a:latin typeface="Geist" charset="0"/>
                        <a:ea typeface="Geist" charset="0"/>
                        <a:cs typeface="Geist" charset="0"/>
                      </a:endParaRPr>
                    </a:p>
                  </a:txBody>
                  <a:tcPr marL="146304" marR="146304" marT="146304" marB="146304">
                    <a:lnL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9436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800" dirty="0">
                          <a:solidFill>
                            <a:srgbClr val="253E64"/>
                          </a:solidFill>
                          <a:latin typeface="Geist" pitchFamily="34" charset="0"/>
                          <a:ea typeface="Geist" pitchFamily="34" charset="-122"/>
                          <a:cs typeface="Geist" pitchFamily="34" charset="-120"/>
                        </a:rPr>
                        <a:t>{Defined metric}</a:t>
                      </a:r>
                      <a:endParaRPr lang="en-US" sz="1800" dirty="0">
                        <a:latin typeface="Geist" charset="0"/>
                        <a:ea typeface="Geist" charset="0"/>
                        <a:cs typeface="Geist" charset="0"/>
                      </a:endParaRPr>
                    </a:p>
                  </a:txBody>
                  <a:tcPr marL="146304" marR="146304" marT="146304" marB="146304">
                    <a:lnL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800" dirty="0">
                          <a:solidFill>
                            <a:srgbClr val="253E64"/>
                          </a:solidFill>
                          <a:latin typeface="Geist" pitchFamily="34" charset="0"/>
                          <a:ea typeface="Geist" pitchFamily="34" charset="-122"/>
                          <a:cs typeface="Geist" pitchFamily="34" charset="-120"/>
                        </a:rPr>
                        <a:t>{Actual}</a:t>
                      </a:r>
                      <a:endParaRPr lang="en-US" sz="1800" dirty="0">
                        <a:latin typeface="Geist" charset="0"/>
                        <a:ea typeface="Geist" charset="0"/>
                        <a:cs typeface="Geist" charset="0"/>
                      </a:endParaRPr>
                    </a:p>
                  </a:txBody>
                  <a:tcPr marL="146304" marR="146304" marT="146304" marB="146304">
                    <a:lnL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800" dirty="0">
                          <a:solidFill>
                            <a:srgbClr val="253E64"/>
                          </a:solidFill>
                          <a:latin typeface="Geist" pitchFamily="34" charset="0"/>
                          <a:ea typeface="Geist" pitchFamily="34" charset="-122"/>
                          <a:cs typeface="Geist" pitchFamily="34" charset="-120"/>
                        </a:rPr>
                        <a:t>{Plan}</a:t>
                      </a:r>
                      <a:endParaRPr lang="en-US" sz="1800" dirty="0">
                        <a:latin typeface="Geist" charset="0"/>
                        <a:ea typeface="Geist" charset="0"/>
                        <a:cs typeface="Geist" charset="0"/>
                      </a:endParaRPr>
                    </a:p>
                  </a:txBody>
                  <a:tcPr marL="146304" marR="146304" marT="146304" marB="146304">
                    <a:lnL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800" dirty="0">
                          <a:solidFill>
                            <a:srgbClr val="253E64"/>
                          </a:solidFill>
                          <a:latin typeface="Geist" pitchFamily="34" charset="0"/>
                          <a:ea typeface="Geist" pitchFamily="34" charset="-122"/>
                          <a:cs typeface="Geist" pitchFamily="34" charset="-120"/>
                        </a:rPr>
                        <a:t>{Difference}</a:t>
                      </a:r>
                      <a:endParaRPr lang="en-US" sz="1800" dirty="0">
                        <a:latin typeface="Geist" charset="0"/>
                        <a:ea typeface="Geist" charset="0"/>
                        <a:cs typeface="Geist" charset="0"/>
                      </a:endParaRPr>
                    </a:p>
                  </a:txBody>
                  <a:tcPr marL="146304" marR="146304" marT="146304" marB="146304">
                    <a:lnL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9436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800" dirty="0">
                          <a:solidFill>
                            <a:srgbClr val="253E64"/>
                          </a:solidFill>
                          <a:latin typeface="Geist" pitchFamily="34" charset="0"/>
                          <a:ea typeface="Geist" pitchFamily="34" charset="-122"/>
                          <a:cs typeface="Geist" pitchFamily="34" charset="-120"/>
                        </a:rPr>
                        <a:t>{Defined metric}</a:t>
                      </a:r>
                      <a:endParaRPr lang="en-US" sz="1800" dirty="0">
                        <a:latin typeface="Geist" charset="0"/>
                        <a:ea typeface="Geist" charset="0"/>
                        <a:cs typeface="Geist" charset="0"/>
                      </a:endParaRPr>
                    </a:p>
                  </a:txBody>
                  <a:tcPr marL="146304" marR="146304" marT="146304" marB="146304">
                    <a:lnL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800" dirty="0">
                          <a:solidFill>
                            <a:srgbClr val="253E64"/>
                          </a:solidFill>
                          <a:latin typeface="Geist" pitchFamily="34" charset="0"/>
                          <a:ea typeface="Geist" pitchFamily="34" charset="-122"/>
                          <a:cs typeface="Geist" pitchFamily="34" charset="-120"/>
                        </a:rPr>
                        <a:t>{Actual}</a:t>
                      </a:r>
                      <a:endParaRPr lang="en-US" sz="1800" dirty="0">
                        <a:latin typeface="Geist" charset="0"/>
                        <a:ea typeface="Geist" charset="0"/>
                        <a:cs typeface="Geist" charset="0"/>
                      </a:endParaRPr>
                    </a:p>
                  </a:txBody>
                  <a:tcPr marL="146304" marR="146304" marT="146304" marB="146304">
                    <a:lnL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800" dirty="0">
                          <a:solidFill>
                            <a:srgbClr val="253E64"/>
                          </a:solidFill>
                          <a:latin typeface="Geist" pitchFamily="34" charset="0"/>
                          <a:ea typeface="Geist" pitchFamily="34" charset="-122"/>
                          <a:cs typeface="Geist" pitchFamily="34" charset="-120"/>
                        </a:rPr>
                        <a:t>{Plan}</a:t>
                      </a:r>
                      <a:endParaRPr lang="en-US" sz="1800" dirty="0">
                        <a:latin typeface="Geist" charset="0"/>
                        <a:ea typeface="Geist" charset="0"/>
                        <a:cs typeface="Geist" charset="0"/>
                      </a:endParaRPr>
                    </a:p>
                  </a:txBody>
                  <a:tcPr marL="146304" marR="146304" marT="146304" marB="146304">
                    <a:lnL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800" dirty="0">
                          <a:solidFill>
                            <a:srgbClr val="253E64"/>
                          </a:solidFill>
                          <a:latin typeface="Geist" pitchFamily="34" charset="0"/>
                          <a:ea typeface="Geist" pitchFamily="34" charset="-122"/>
                          <a:cs typeface="Geist" pitchFamily="34" charset="-120"/>
                        </a:rPr>
                        <a:t>{Difference}</a:t>
                      </a:r>
                      <a:endParaRPr lang="en-US" sz="1800" dirty="0">
                        <a:latin typeface="Geist" charset="0"/>
                        <a:ea typeface="Geist" charset="0"/>
                        <a:cs typeface="Geist" charset="0"/>
                      </a:endParaRPr>
                    </a:p>
                  </a:txBody>
                  <a:tcPr marL="146304" marR="146304" marT="146304" marB="146304">
                    <a:lnL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DE4E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7" name="Text 4"/>
          <p:cNvSpPr/>
          <p:nvPr/>
        </p:nvSpPr>
        <p:spPr>
          <a:xfrm>
            <a:off x="594360" y="5687568"/>
            <a:ext cx="106984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52657E"/>
                </a:solidFill>
              </a:rPr>
              <a:t>Replace the prompts with your own facts. Duplicate or remove slides as needed.</a:t>
            </a:r>
            <a:endParaRPr lang="en-US" sz="1200" dirty="0"/>
          </a:p>
        </p:txBody>
      </p:sp>
      <p:sp>
        <p:nvSpPr>
          <p:cNvPr id="8" name="Text 5"/>
          <p:cNvSpPr/>
          <p:nvPr/>
        </p:nvSpPr>
        <p:spPr>
          <a:xfrm>
            <a:off x="594360" y="6400800"/>
            <a:ext cx="82296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2657E"/>
                </a:solidFill>
              </a:rPr>
              <a:t>SYAXIS  /  EDITABLE TEMPLATE</a:t>
            </a:r>
            <a:endParaRPr lang="en-US" sz="900" dirty="0"/>
          </a:p>
        </p:txBody>
      </p:sp>
      <p:sp>
        <p:nvSpPr>
          <p:cNvPr id="9" name="Text 6"/>
          <p:cNvSpPr/>
          <p:nvPr/>
        </p:nvSpPr>
        <p:spPr>
          <a:xfrm>
            <a:off x="10881360" y="6327648"/>
            <a:ext cx="658368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200" dirty="0">
                <a:solidFill>
                  <a:srgbClr val="B65526"/>
                </a:solidFill>
              </a:rPr>
              <a:t>02</a:t>
            </a:r>
            <a:endParaRPr lang="en-US" sz="12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7F8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64592" cy="6858000"/>
          </a:xfrm>
          <a:prstGeom prst="rect">
            <a:avLst/>
          </a:prstGeom>
          <a:solidFill>
            <a:srgbClr val="B65526"/>
          </a:solidFill>
          <a:ln w="12700">
            <a:solidFill>
              <a:srgbClr val="B65526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94360" y="411480"/>
            <a:ext cx="8229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spc="200" kern="0" dirty="0">
                <a:solidFill>
                  <a:srgbClr val="B65526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THE BOARD UPDATE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594360" y="914400"/>
            <a:ext cx="107899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100" b="1" dirty="0">
                <a:solidFill>
                  <a:srgbClr val="182D50"/>
                </a:solidFill>
              </a:rPr>
              <a:t>Explanation</a:t>
            </a:r>
            <a:endParaRPr lang="en-US" sz="3100" dirty="0"/>
          </a:p>
        </p:txBody>
      </p:sp>
      <p:sp>
        <p:nvSpPr>
          <p:cNvPr id="5" name="Text 3"/>
          <p:cNvSpPr/>
          <p:nvPr/>
        </p:nvSpPr>
        <p:spPr>
          <a:xfrm>
            <a:off x="594360" y="1691640"/>
            <a:ext cx="1069848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300" dirty="0">
                <a:solidFill>
                  <a:srgbClr val="253E64"/>
                </a:solidFill>
              </a:rPr>
              <a:t>Separate results from causes</a:t>
            </a:r>
            <a:endParaRPr lang="en-US" sz="2300" dirty="0"/>
          </a:p>
        </p:txBody>
      </p:sp>
      <p:sp>
        <p:nvSpPr>
          <p:cNvPr id="6" name="Shape 4"/>
          <p:cNvSpPr/>
          <p:nvPr/>
        </p:nvSpPr>
        <p:spPr>
          <a:xfrm>
            <a:off x="594360" y="2743200"/>
            <a:ext cx="5303520" cy="2468880"/>
          </a:xfrm>
          <a:prstGeom prst="roundRect">
            <a:avLst>
              <a:gd name="adj" fmla="val 5185"/>
            </a:avLst>
          </a:prstGeom>
          <a:solidFill>
            <a:srgbClr val="FFFFFF"/>
          </a:solidFill>
          <a:ln w="12700">
            <a:solidFill>
              <a:srgbClr val="DDE4EF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868680" y="3017520"/>
            <a:ext cx="47548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b="1" spc="100" kern="0" dirty="0">
                <a:solidFill>
                  <a:srgbClr val="B65526"/>
                </a:solidFill>
              </a:rPr>
              <a:t>YOUR CONTENT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868680" y="3547872"/>
            <a:ext cx="4754880" cy="12344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100" dirty="0">
                <a:solidFill>
                  <a:srgbClr val="253E64"/>
                </a:solidFill>
              </a:rPr>
              <a:t>State the observation before proposing an explanation.</a:t>
            </a:r>
            <a:endParaRPr lang="en-US" sz="2100" dirty="0"/>
          </a:p>
        </p:txBody>
      </p:sp>
      <p:sp>
        <p:nvSpPr>
          <p:cNvPr id="9" name="Shape 7"/>
          <p:cNvSpPr/>
          <p:nvPr/>
        </p:nvSpPr>
        <p:spPr>
          <a:xfrm>
            <a:off x="6172200" y="2743200"/>
            <a:ext cx="5394960" cy="2468880"/>
          </a:xfrm>
          <a:prstGeom prst="roundRect">
            <a:avLst>
              <a:gd name="adj" fmla="val 5185"/>
            </a:avLst>
          </a:prstGeom>
          <a:solidFill>
            <a:srgbClr val="EAF0F8"/>
          </a:solidFill>
          <a:ln w="12700">
            <a:solidFill>
              <a:srgbClr val="DDE4EF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6446520" y="3017520"/>
            <a:ext cx="484632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b="1" spc="100" kern="0" dirty="0">
                <a:solidFill>
                  <a:srgbClr val="B65526"/>
                </a:solidFill>
              </a:rPr>
              <a:t>CHECK BEFORE SHARING</a:t>
            </a:r>
            <a:endParaRPr lang="en-US" sz="1000" dirty="0"/>
          </a:p>
        </p:txBody>
      </p:sp>
      <p:sp>
        <p:nvSpPr>
          <p:cNvPr id="11" name="Text 9"/>
          <p:cNvSpPr/>
          <p:nvPr/>
        </p:nvSpPr>
        <p:spPr>
          <a:xfrm>
            <a:off x="6446520" y="3547872"/>
            <a:ext cx="4846320" cy="12344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100" dirty="0">
                <a:solidFill>
                  <a:srgbClr val="253E64"/>
                </a:solidFill>
              </a:rPr>
              <a:t>Show the evidence and name the uncertainty.</a:t>
            </a:r>
            <a:endParaRPr lang="en-US" sz="2100" dirty="0"/>
          </a:p>
        </p:txBody>
      </p:sp>
      <p:sp>
        <p:nvSpPr>
          <p:cNvPr id="12" name="Text 10"/>
          <p:cNvSpPr/>
          <p:nvPr/>
        </p:nvSpPr>
        <p:spPr>
          <a:xfrm>
            <a:off x="594360" y="5687568"/>
            <a:ext cx="106984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52657E"/>
                </a:solidFill>
              </a:rPr>
              <a:t>Replace the prompts with your own facts. Duplicate or remove slides as needed.</a:t>
            </a:r>
            <a:endParaRPr lang="en-US" sz="1200" dirty="0"/>
          </a:p>
        </p:txBody>
      </p:sp>
      <p:sp>
        <p:nvSpPr>
          <p:cNvPr id="13" name="Text 11"/>
          <p:cNvSpPr/>
          <p:nvPr/>
        </p:nvSpPr>
        <p:spPr>
          <a:xfrm>
            <a:off x="594360" y="6400800"/>
            <a:ext cx="82296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2657E"/>
                </a:solidFill>
              </a:rPr>
              <a:t>SYAXIS  /  EDITABLE TEMPLATE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10881360" y="6327648"/>
            <a:ext cx="658368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200" dirty="0">
                <a:solidFill>
                  <a:srgbClr val="B65526"/>
                </a:solidFill>
              </a:rPr>
              <a:t>03</a:t>
            </a:r>
            <a:endParaRPr lang="en-US" sz="12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7F8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64592" cy="6858000"/>
          </a:xfrm>
          <a:prstGeom prst="rect">
            <a:avLst/>
          </a:prstGeom>
          <a:solidFill>
            <a:srgbClr val="B65526"/>
          </a:solidFill>
          <a:ln w="12700">
            <a:solidFill>
              <a:srgbClr val="B65526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94360" y="411480"/>
            <a:ext cx="8229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spc="200" kern="0" dirty="0">
                <a:solidFill>
                  <a:srgbClr val="B65526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THE BOARD UPDATE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594360" y="914400"/>
            <a:ext cx="107899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100" b="1" dirty="0">
                <a:solidFill>
                  <a:srgbClr val="182D50"/>
                </a:solidFill>
              </a:rPr>
              <a:t>The options</a:t>
            </a:r>
            <a:endParaRPr lang="en-US" sz="3100" dirty="0"/>
          </a:p>
        </p:txBody>
      </p:sp>
      <p:sp>
        <p:nvSpPr>
          <p:cNvPr id="5" name="Text 3"/>
          <p:cNvSpPr/>
          <p:nvPr/>
        </p:nvSpPr>
        <p:spPr>
          <a:xfrm>
            <a:off x="594360" y="1691640"/>
            <a:ext cx="1069848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300" dirty="0">
                <a:solidFill>
                  <a:srgbClr val="253E64"/>
                </a:solidFill>
              </a:rPr>
              <a:t>Compare the courses of action</a:t>
            </a:r>
            <a:endParaRPr lang="en-US" sz="2300" dirty="0"/>
          </a:p>
        </p:txBody>
      </p:sp>
      <p:sp>
        <p:nvSpPr>
          <p:cNvPr id="6" name="Shape 4"/>
          <p:cNvSpPr/>
          <p:nvPr/>
        </p:nvSpPr>
        <p:spPr>
          <a:xfrm>
            <a:off x="594360" y="2743200"/>
            <a:ext cx="5303520" cy="2468880"/>
          </a:xfrm>
          <a:prstGeom prst="roundRect">
            <a:avLst>
              <a:gd name="adj" fmla="val 5185"/>
            </a:avLst>
          </a:prstGeom>
          <a:solidFill>
            <a:srgbClr val="FFFFFF"/>
          </a:solidFill>
          <a:ln w="12700">
            <a:solidFill>
              <a:srgbClr val="DDE4EF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868680" y="3017520"/>
            <a:ext cx="47548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b="1" spc="100" kern="0" dirty="0">
                <a:solidFill>
                  <a:srgbClr val="B65526"/>
                </a:solidFill>
              </a:rPr>
              <a:t>YOUR CONTENT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868680" y="3547872"/>
            <a:ext cx="4754880" cy="12344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100" dirty="0">
                <a:solidFill>
                  <a:srgbClr val="253E64"/>
                </a:solidFill>
              </a:rPr>
              <a:t>Describe the baseline, a bounded pilot and a larger change.</a:t>
            </a:r>
            <a:endParaRPr lang="en-US" sz="2100" dirty="0"/>
          </a:p>
        </p:txBody>
      </p:sp>
      <p:sp>
        <p:nvSpPr>
          <p:cNvPr id="9" name="Shape 7"/>
          <p:cNvSpPr/>
          <p:nvPr/>
        </p:nvSpPr>
        <p:spPr>
          <a:xfrm>
            <a:off x="6172200" y="2743200"/>
            <a:ext cx="5394960" cy="2468880"/>
          </a:xfrm>
          <a:prstGeom prst="roundRect">
            <a:avLst>
              <a:gd name="adj" fmla="val 5185"/>
            </a:avLst>
          </a:prstGeom>
          <a:solidFill>
            <a:srgbClr val="EAF0F8"/>
          </a:solidFill>
          <a:ln w="12700">
            <a:solidFill>
              <a:srgbClr val="DDE4EF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6446520" y="3017520"/>
            <a:ext cx="484632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b="1" spc="100" kern="0" dirty="0">
                <a:solidFill>
                  <a:srgbClr val="B65526"/>
                </a:solidFill>
              </a:rPr>
              <a:t>CHECK BEFORE SHARING</a:t>
            </a:r>
            <a:endParaRPr lang="en-US" sz="1000" dirty="0"/>
          </a:p>
        </p:txBody>
      </p:sp>
      <p:sp>
        <p:nvSpPr>
          <p:cNvPr id="11" name="Text 9"/>
          <p:cNvSpPr/>
          <p:nvPr/>
        </p:nvSpPr>
        <p:spPr>
          <a:xfrm>
            <a:off x="6446520" y="3547872"/>
            <a:ext cx="4846320" cy="12344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100" dirty="0">
                <a:solidFill>
                  <a:srgbClr val="253E64"/>
                </a:solidFill>
              </a:rPr>
              <a:t>Compare benefits, resources, risks and dependencies.</a:t>
            </a:r>
            <a:endParaRPr lang="en-US" sz="2100" dirty="0"/>
          </a:p>
        </p:txBody>
      </p:sp>
      <p:sp>
        <p:nvSpPr>
          <p:cNvPr id="12" name="Text 10"/>
          <p:cNvSpPr/>
          <p:nvPr/>
        </p:nvSpPr>
        <p:spPr>
          <a:xfrm>
            <a:off x="594360" y="5687568"/>
            <a:ext cx="106984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52657E"/>
                </a:solidFill>
              </a:rPr>
              <a:t>Replace the prompts with your own facts. Duplicate or remove slides as needed.</a:t>
            </a:r>
            <a:endParaRPr lang="en-US" sz="1200" dirty="0"/>
          </a:p>
        </p:txBody>
      </p:sp>
      <p:sp>
        <p:nvSpPr>
          <p:cNvPr id="13" name="Text 11"/>
          <p:cNvSpPr/>
          <p:nvPr/>
        </p:nvSpPr>
        <p:spPr>
          <a:xfrm>
            <a:off x="594360" y="6400800"/>
            <a:ext cx="82296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2657E"/>
                </a:solidFill>
              </a:rPr>
              <a:t>SYAXIS  /  EDITABLE TEMPLATE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10881360" y="6327648"/>
            <a:ext cx="658368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200" dirty="0">
                <a:solidFill>
                  <a:srgbClr val="B65526"/>
                </a:solidFill>
              </a:rPr>
              <a:t>04</a:t>
            </a:r>
            <a:endParaRPr lang="en-US" sz="12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7F8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64592" cy="6858000"/>
          </a:xfrm>
          <a:prstGeom prst="rect">
            <a:avLst/>
          </a:prstGeom>
          <a:solidFill>
            <a:srgbClr val="B65526"/>
          </a:solidFill>
          <a:ln w="12700">
            <a:solidFill>
              <a:srgbClr val="B65526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94360" y="411480"/>
            <a:ext cx="8229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spc="200" kern="0" dirty="0">
                <a:solidFill>
                  <a:srgbClr val="B65526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THE BOARD UPDATE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594360" y="914400"/>
            <a:ext cx="107899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100" b="1" dirty="0">
                <a:solidFill>
                  <a:srgbClr val="182D50"/>
                </a:solidFill>
              </a:rPr>
              <a:t>The risk</a:t>
            </a:r>
            <a:endParaRPr lang="en-US" sz="3100" dirty="0"/>
          </a:p>
        </p:txBody>
      </p:sp>
      <p:sp>
        <p:nvSpPr>
          <p:cNvPr id="5" name="Text 3"/>
          <p:cNvSpPr/>
          <p:nvPr/>
        </p:nvSpPr>
        <p:spPr>
          <a:xfrm>
            <a:off x="594360" y="1691640"/>
            <a:ext cx="1069848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300" dirty="0">
                <a:solidFill>
                  <a:srgbClr val="253E64"/>
                </a:solidFill>
              </a:rPr>
              <a:t>Make ownership visible</a:t>
            </a:r>
            <a:endParaRPr lang="en-US" sz="2300" dirty="0"/>
          </a:p>
        </p:txBody>
      </p:sp>
      <p:sp>
        <p:nvSpPr>
          <p:cNvPr id="6" name="Shape 4"/>
          <p:cNvSpPr/>
          <p:nvPr/>
        </p:nvSpPr>
        <p:spPr>
          <a:xfrm>
            <a:off x="594360" y="2743200"/>
            <a:ext cx="5303520" cy="2468880"/>
          </a:xfrm>
          <a:prstGeom prst="roundRect">
            <a:avLst>
              <a:gd name="adj" fmla="val 5185"/>
            </a:avLst>
          </a:prstGeom>
          <a:solidFill>
            <a:srgbClr val="FFFFFF"/>
          </a:solidFill>
          <a:ln w="12700">
            <a:solidFill>
              <a:srgbClr val="DDE4EF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868680" y="3017520"/>
            <a:ext cx="47548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b="1" spc="100" kern="0" dirty="0">
                <a:solidFill>
                  <a:srgbClr val="B65526"/>
                </a:solidFill>
              </a:rPr>
              <a:t>YOUR CONTENT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868680" y="3547872"/>
            <a:ext cx="4754880" cy="12344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100" dirty="0">
                <a:solidFill>
                  <a:srgbClr val="253E64"/>
                </a:solidFill>
              </a:rPr>
              <a:t>Name the risk, its owner and the proposed response.</a:t>
            </a:r>
            <a:endParaRPr lang="en-US" sz="2100" dirty="0"/>
          </a:p>
        </p:txBody>
      </p:sp>
      <p:sp>
        <p:nvSpPr>
          <p:cNvPr id="9" name="Shape 7"/>
          <p:cNvSpPr/>
          <p:nvPr/>
        </p:nvSpPr>
        <p:spPr>
          <a:xfrm>
            <a:off x="6172200" y="2743200"/>
            <a:ext cx="5394960" cy="2468880"/>
          </a:xfrm>
          <a:prstGeom prst="roundRect">
            <a:avLst>
              <a:gd name="adj" fmla="val 5185"/>
            </a:avLst>
          </a:prstGeom>
          <a:solidFill>
            <a:srgbClr val="EAF0F8"/>
          </a:solidFill>
          <a:ln w="12700">
            <a:solidFill>
              <a:srgbClr val="DDE4EF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6446520" y="3017520"/>
            <a:ext cx="484632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b="1" spc="100" kern="0" dirty="0">
                <a:solidFill>
                  <a:srgbClr val="B65526"/>
                </a:solidFill>
              </a:rPr>
              <a:t>CHECK BEFORE SHARING</a:t>
            </a:r>
            <a:endParaRPr lang="en-US" sz="1000" dirty="0"/>
          </a:p>
        </p:txBody>
      </p:sp>
      <p:sp>
        <p:nvSpPr>
          <p:cNvPr id="11" name="Text 9"/>
          <p:cNvSpPr/>
          <p:nvPr/>
        </p:nvSpPr>
        <p:spPr>
          <a:xfrm>
            <a:off x="6446520" y="3547872"/>
            <a:ext cx="4846320" cy="12344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100" dirty="0">
                <a:solidFill>
                  <a:srgbClr val="253E64"/>
                </a:solidFill>
              </a:rPr>
              <a:t>Define the signal that triggers escalation or a stop.</a:t>
            </a:r>
            <a:endParaRPr lang="en-US" sz="2100" dirty="0"/>
          </a:p>
        </p:txBody>
      </p:sp>
      <p:sp>
        <p:nvSpPr>
          <p:cNvPr id="12" name="Text 10"/>
          <p:cNvSpPr/>
          <p:nvPr/>
        </p:nvSpPr>
        <p:spPr>
          <a:xfrm>
            <a:off x="594360" y="5687568"/>
            <a:ext cx="106984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52657E"/>
                </a:solidFill>
              </a:rPr>
              <a:t>Replace the prompts with your own facts. Duplicate or remove slides as needed.</a:t>
            </a:r>
            <a:endParaRPr lang="en-US" sz="1200" dirty="0"/>
          </a:p>
        </p:txBody>
      </p:sp>
      <p:sp>
        <p:nvSpPr>
          <p:cNvPr id="13" name="Text 11"/>
          <p:cNvSpPr/>
          <p:nvPr/>
        </p:nvSpPr>
        <p:spPr>
          <a:xfrm>
            <a:off x="594360" y="6400800"/>
            <a:ext cx="82296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2657E"/>
                </a:solidFill>
              </a:rPr>
              <a:t>SYAXIS  /  EDITABLE TEMPLATE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10881360" y="6327648"/>
            <a:ext cx="658368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200" dirty="0">
                <a:solidFill>
                  <a:srgbClr val="B65526"/>
                </a:solidFill>
              </a:rPr>
              <a:t>05</a:t>
            </a:r>
            <a:endParaRPr lang="en-US" sz="12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7F8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64592" cy="6858000"/>
          </a:xfrm>
          <a:prstGeom prst="rect">
            <a:avLst/>
          </a:prstGeom>
          <a:solidFill>
            <a:srgbClr val="B65526"/>
          </a:solidFill>
          <a:ln w="12700">
            <a:solidFill>
              <a:srgbClr val="B65526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94360" y="411480"/>
            <a:ext cx="8229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spc="200" kern="0" dirty="0">
                <a:solidFill>
                  <a:srgbClr val="B65526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THE BOARD UPDATE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594360" y="914400"/>
            <a:ext cx="107899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100" b="1" dirty="0">
                <a:solidFill>
                  <a:srgbClr val="182D50"/>
                </a:solidFill>
              </a:rPr>
              <a:t>The milestones</a:t>
            </a:r>
            <a:endParaRPr lang="en-US" sz="3100" dirty="0"/>
          </a:p>
        </p:txBody>
      </p:sp>
      <p:sp>
        <p:nvSpPr>
          <p:cNvPr id="5" name="Text 3"/>
          <p:cNvSpPr/>
          <p:nvPr/>
        </p:nvSpPr>
        <p:spPr>
          <a:xfrm>
            <a:off x="594360" y="1691640"/>
            <a:ext cx="1069848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300" dirty="0">
                <a:solidFill>
                  <a:srgbClr val="253E64"/>
                </a:solidFill>
              </a:rPr>
              <a:t>Set a reviewable plan</a:t>
            </a:r>
            <a:endParaRPr lang="en-US" sz="2300" dirty="0"/>
          </a:p>
        </p:txBody>
      </p:sp>
      <p:sp>
        <p:nvSpPr>
          <p:cNvPr id="6" name="Shape 4"/>
          <p:cNvSpPr/>
          <p:nvPr/>
        </p:nvSpPr>
        <p:spPr>
          <a:xfrm>
            <a:off x="594360" y="2743200"/>
            <a:ext cx="5303520" cy="2468880"/>
          </a:xfrm>
          <a:prstGeom prst="roundRect">
            <a:avLst>
              <a:gd name="adj" fmla="val 5185"/>
            </a:avLst>
          </a:prstGeom>
          <a:solidFill>
            <a:srgbClr val="FFFFFF"/>
          </a:solidFill>
          <a:ln w="12700">
            <a:solidFill>
              <a:srgbClr val="DDE4EF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868680" y="3017520"/>
            <a:ext cx="47548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b="1" spc="100" kern="0" dirty="0">
                <a:solidFill>
                  <a:srgbClr val="B65526"/>
                </a:solidFill>
              </a:rPr>
              <a:t>YOUR CONTENT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868680" y="3547872"/>
            <a:ext cx="4754880" cy="12344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100" dirty="0">
                <a:solidFill>
                  <a:srgbClr val="253E64"/>
                </a:solidFill>
              </a:rPr>
              <a:t>Specify the start, checkpoint and measurable outcome.</a:t>
            </a:r>
            <a:endParaRPr lang="en-US" sz="2100" dirty="0"/>
          </a:p>
        </p:txBody>
      </p:sp>
      <p:sp>
        <p:nvSpPr>
          <p:cNvPr id="9" name="Shape 7"/>
          <p:cNvSpPr/>
          <p:nvPr/>
        </p:nvSpPr>
        <p:spPr>
          <a:xfrm>
            <a:off x="6172200" y="2743200"/>
            <a:ext cx="5394960" cy="2468880"/>
          </a:xfrm>
          <a:prstGeom prst="roundRect">
            <a:avLst>
              <a:gd name="adj" fmla="val 5185"/>
            </a:avLst>
          </a:prstGeom>
          <a:solidFill>
            <a:srgbClr val="EAF0F8"/>
          </a:solidFill>
          <a:ln w="12700">
            <a:solidFill>
              <a:srgbClr val="DDE4EF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6446520" y="3017520"/>
            <a:ext cx="484632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b="1" spc="100" kern="0" dirty="0">
                <a:solidFill>
                  <a:srgbClr val="B65526"/>
                </a:solidFill>
              </a:rPr>
              <a:t>CHECK BEFORE SHARING</a:t>
            </a:r>
            <a:endParaRPr lang="en-US" sz="1000" dirty="0"/>
          </a:p>
        </p:txBody>
      </p:sp>
      <p:sp>
        <p:nvSpPr>
          <p:cNvPr id="11" name="Text 9"/>
          <p:cNvSpPr/>
          <p:nvPr/>
        </p:nvSpPr>
        <p:spPr>
          <a:xfrm>
            <a:off x="6446520" y="3547872"/>
            <a:ext cx="4846320" cy="12344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100" dirty="0">
                <a:solidFill>
                  <a:srgbClr val="253E64"/>
                </a:solidFill>
              </a:rPr>
              <a:t>State the conditions required before expanding the work.</a:t>
            </a:r>
            <a:endParaRPr lang="en-US" sz="2100" dirty="0"/>
          </a:p>
        </p:txBody>
      </p:sp>
      <p:sp>
        <p:nvSpPr>
          <p:cNvPr id="12" name="Text 10"/>
          <p:cNvSpPr/>
          <p:nvPr/>
        </p:nvSpPr>
        <p:spPr>
          <a:xfrm>
            <a:off x="594360" y="5687568"/>
            <a:ext cx="106984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52657E"/>
                </a:solidFill>
              </a:rPr>
              <a:t>Replace the prompts with your own facts. Duplicate or remove slides as needed.</a:t>
            </a:r>
            <a:endParaRPr lang="en-US" sz="1200" dirty="0"/>
          </a:p>
        </p:txBody>
      </p:sp>
      <p:sp>
        <p:nvSpPr>
          <p:cNvPr id="13" name="Text 11"/>
          <p:cNvSpPr/>
          <p:nvPr/>
        </p:nvSpPr>
        <p:spPr>
          <a:xfrm>
            <a:off x="594360" y="6400800"/>
            <a:ext cx="82296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2657E"/>
                </a:solidFill>
              </a:rPr>
              <a:t>SYAXIS  /  EDITABLE TEMPLATE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10881360" y="6327648"/>
            <a:ext cx="658368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200" dirty="0">
                <a:solidFill>
                  <a:srgbClr val="B65526"/>
                </a:solidFill>
              </a:rPr>
              <a:t>06</a:t>
            </a:r>
            <a:endParaRPr lang="en-US" sz="12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7F8F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64592" cy="6858000"/>
          </a:xfrm>
          <a:prstGeom prst="rect">
            <a:avLst/>
          </a:prstGeom>
          <a:solidFill>
            <a:srgbClr val="B65526"/>
          </a:solidFill>
          <a:ln w="12700">
            <a:solidFill>
              <a:srgbClr val="B65526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94360" y="411480"/>
            <a:ext cx="8229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spc="200" kern="0" dirty="0">
                <a:solidFill>
                  <a:srgbClr val="B65526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THE BOARD UPDATE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594360" y="914400"/>
            <a:ext cx="107899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100" b="1" dirty="0">
                <a:solidFill>
                  <a:srgbClr val="182D50"/>
                </a:solidFill>
              </a:rPr>
              <a:t>The approval</a:t>
            </a:r>
            <a:endParaRPr lang="en-US" sz="3100" dirty="0"/>
          </a:p>
        </p:txBody>
      </p:sp>
      <p:sp>
        <p:nvSpPr>
          <p:cNvPr id="5" name="Text 3"/>
          <p:cNvSpPr/>
          <p:nvPr/>
        </p:nvSpPr>
        <p:spPr>
          <a:xfrm>
            <a:off x="594360" y="1691640"/>
            <a:ext cx="1069848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300" dirty="0">
                <a:solidFill>
                  <a:srgbClr val="253E64"/>
                </a:solidFill>
              </a:rPr>
              <a:t>Record the decision precisely</a:t>
            </a:r>
            <a:endParaRPr lang="en-US" sz="2300" dirty="0"/>
          </a:p>
        </p:txBody>
      </p:sp>
      <p:sp>
        <p:nvSpPr>
          <p:cNvPr id="6" name="Shape 4"/>
          <p:cNvSpPr/>
          <p:nvPr/>
        </p:nvSpPr>
        <p:spPr>
          <a:xfrm>
            <a:off x="594360" y="2743200"/>
            <a:ext cx="5303520" cy="2468880"/>
          </a:xfrm>
          <a:prstGeom prst="roundRect">
            <a:avLst>
              <a:gd name="adj" fmla="val 5185"/>
            </a:avLst>
          </a:prstGeom>
          <a:solidFill>
            <a:srgbClr val="FFFFFF"/>
          </a:solidFill>
          <a:ln w="12700">
            <a:solidFill>
              <a:srgbClr val="DDE4EF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868680" y="3017520"/>
            <a:ext cx="47548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b="1" spc="100" kern="0" dirty="0">
                <a:solidFill>
                  <a:srgbClr val="B65526"/>
                </a:solidFill>
              </a:rPr>
              <a:t>YOUR CONTENT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868680" y="3547872"/>
            <a:ext cx="4754880" cy="12344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100" dirty="0">
                <a:solidFill>
                  <a:srgbClr val="253E64"/>
                </a:solidFill>
              </a:rPr>
              <a:t>Authorize {scope} within {resource limit} until {date}.</a:t>
            </a:r>
            <a:endParaRPr lang="en-US" sz="2100" dirty="0"/>
          </a:p>
        </p:txBody>
      </p:sp>
      <p:sp>
        <p:nvSpPr>
          <p:cNvPr id="9" name="Shape 7"/>
          <p:cNvSpPr/>
          <p:nvPr/>
        </p:nvSpPr>
        <p:spPr>
          <a:xfrm>
            <a:off x="6172200" y="2743200"/>
            <a:ext cx="5394960" cy="2468880"/>
          </a:xfrm>
          <a:prstGeom prst="roundRect">
            <a:avLst>
              <a:gd name="adj" fmla="val 5185"/>
            </a:avLst>
          </a:prstGeom>
          <a:solidFill>
            <a:srgbClr val="EAF0F8"/>
          </a:solidFill>
          <a:ln w="12700">
            <a:solidFill>
              <a:srgbClr val="DDE4EF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6446520" y="3017520"/>
            <a:ext cx="484632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b="1" spc="100" kern="0" dirty="0">
                <a:solidFill>
                  <a:srgbClr val="B65526"/>
                </a:solidFill>
              </a:rPr>
              <a:t>CHECK BEFORE SHARING</a:t>
            </a:r>
            <a:endParaRPr lang="en-US" sz="1000" dirty="0"/>
          </a:p>
        </p:txBody>
      </p:sp>
      <p:sp>
        <p:nvSpPr>
          <p:cNvPr id="11" name="Text 9"/>
          <p:cNvSpPr/>
          <p:nvPr/>
        </p:nvSpPr>
        <p:spPr>
          <a:xfrm>
            <a:off x="6446520" y="3547872"/>
            <a:ext cx="4846320" cy="12344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100" dirty="0">
                <a:solidFill>
                  <a:srgbClr val="253E64"/>
                </a:solidFill>
              </a:rPr>
              <a:t>Record conditions, unresolved questions and the next review.</a:t>
            </a:r>
            <a:endParaRPr lang="en-US" sz="2100" dirty="0"/>
          </a:p>
        </p:txBody>
      </p:sp>
      <p:sp>
        <p:nvSpPr>
          <p:cNvPr id="12" name="Text 10"/>
          <p:cNvSpPr/>
          <p:nvPr/>
        </p:nvSpPr>
        <p:spPr>
          <a:xfrm>
            <a:off x="594360" y="5687568"/>
            <a:ext cx="106984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52657E"/>
                </a:solidFill>
              </a:rPr>
              <a:t>Replace the prompts with your own facts. Duplicate or remove slides as needed.</a:t>
            </a:r>
            <a:endParaRPr lang="en-US" sz="1200" dirty="0"/>
          </a:p>
        </p:txBody>
      </p:sp>
      <p:sp>
        <p:nvSpPr>
          <p:cNvPr id="13" name="Text 11"/>
          <p:cNvSpPr/>
          <p:nvPr/>
        </p:nvSpPr>
        <p:spPr>
          <a:xfrm>
            <a:off x="594360" y="6400800"/>
            <a:ext cx="82296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2657E"/>
                </a:solidFill>
              </a:rPr>
              <a:t>SYAXIS  /  EDITABLE TEMPLATE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10881360" y="6327648"/>
            <a:ext cx="658368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200" dirty="0">
                <a:solidFill>
                  <a:srgbClr val="B65526"/>
                </a:solidFill>
              </a:rPr>
              <a:t>07</a:t>
            </a:r>
            <a:endParaRPr lang="en-US" sz="12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Geis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Geist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</vt:vector>
  </TitlesOfParts>
  <Company>Syaxis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board update</dc:title>
  <dc:subject>Original editable presentation template</dc:subject>
  <dc:creator>Syaxis</dc:creator>
  <cp:lastModifiedBy>Syaxis</cp:lastModifiedBy>
  <cp:revision>1</cp:revision>
  <dcterms:created xsi:type="dcterms:W3CDTF">2026-10-25T07:01:36Z</dcterms:created>
  <dcterms:modified xsi:type="dcterms:W3CDTF">2026-10-25T07:01:36Z</dcterms:modified>
</cp:coreProperties>
</file>