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2192000" cy="6858000"/>
  <p:notesSz cx="6858000" cy="12192000"/>
  <p:embeddedFontLst>
    <p:embeddedFont>
      <p:font typeface="Space Grotesk" pitchFamily="2" charset="0"/>
      <p:bold r:id="rId15"/>
    </p:embeddedFont>
    <p:embeddedFont>
      <p:font typeface="Inter" pitchFamily="2" charset="0"/>
      <p:regular r:id="rId16"/>
      <p:bold r:id="rId17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5" Type="http://schemas.openxmlformats.org/officeDocument/2006/relationships/font" Target="fonts/font1.fntdata"/><Relationship Id="rId16" Type="http://schemas.openxmlformats.org/officeDocument/2006/relationships/font" Target="fonts/font2.fntdata"/><Relationship Id="rId17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 raster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h1 &quot;Where AI helps people at work&quot;"/>
          <p:cNvSpPr/>
          <p:nvPr/>
        </p:nvSpPr>
        <p:spPr>
          <a:xfrm>
            <a:off x="609600" y="947547"/>
            <a:ext cx="7750493" cy="18294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7203"/>
              </a:lnSpc>
              <a:buNone/>
            </a:pPr>
            <a:r>
              <a:rPr lang="en-US" sz="7350" b="1" spc="-375" kern="0" dirty="0">
                <a:solidFill>
                  <a:srgbClr val="FFFFFF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Where AI helps</a:t>
            </a:r>
            <a:br/>
            <a:r>
              <a:rPr lang="en-US" sz="7350" b="1" spc="-375" kern="0" dirty="0">
                <a:solidFill>
                  <a:srgbClr val="FFFFFF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people at work</a:t>
            </a:r>
            <a:endParaRPr lang="en-US" sz="7350" dirty="0"/>
          </a:p>
        </p:txBody>
      </p:sp>
      <p:sp>
        <p:nvSpPr>
          <p:cNvPr id="4" name="text p &quot;Accelerate the task. Keep human judgment.&quot;"/>
          <p:cNvSpPr/>
          <p:nvPr/>
        </p:nvSpPr>
        <p:spPr>
          <a:xfrm>
            <a:off x="666750" y="5360194"/>
            <a:ext cx="5297805" cy="7715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38"/>
              </a:lnSpc>
              <a:buNone/>
            </a:pPr>
            <a:r>
              <a:rPr lang="en-US" sz="225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Accelerate the task.</a:t>
            </a:r>
            <a:br/>
            <a:r>
              <a:rPr lang="en-US" sz="2250" dirty="0">
                <a:solidFill>
                  <a:srgbClr val="FF7B6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Keep human judgment.</a:t>
            </a:r>
            <a:endParaRPr lang="en-US" sz="2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img.photo &quot;A bounded task shared between human directi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953000" cy="6858000"/>
          </a:xfrm>
          <a:prstGeom prst="rect">
            <a:avLst/>
          </a:prstGeom>
        </p:spPr>
      </p:pic>
      <p:sp>
        <p:nvSpPr>
          <p:cNvPr id="3" name="text h2 &quot;Look for a checkable finish line.&quot;"/>
          <p:cNvSpPr/>
          <p:nvPr/>
        </p:nvSpPr>
        <p:spPr>
          <a:xfrm>
            <a:off x="5772150" y="551688"/>
            <a:ext cx="6043422" cy="10698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4212"/>
              </a:lnSpc>
              <a:buNone/>
            </a:pPr>
            <a:r>
              <a:rPr lang="en-US" sz="3900" b="1" spc="-150" kern="0" dirty="0">
                <a:solidFill>
                  <a:srgbClr val="FFFFFF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Look for a</a:t>
            </a:r>
            <a:br/>
            <a:r>
              <a:rPr lang="en-US" sz="3900" b="1" spc="-150" kern="0" dirty="0">
                <a:solidFill>
                  <a:srgbClr val="FFFFFF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checkable finish line.</a:t>
            </a:r>
            <a:endParaRPr lang="en-US" sz="3900" dirty="0"/>
          </a:p>
        </p:txBody>
      </p:sp>
      <p:sp>
        <p:nvSpPr>
          <p:cNvPr id="4" name="text span.digit &quot;01&quot;"/>
          <p:cNvSpPr/>
          <p:nvPr/>
        </p:nvSpPr>
        <p:spPr>
          <a:xfrm>
            <a:off x="5772150" y="1965127"/>
            <a:ext cx="609600" cy="4381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450"/>
              </a:lnSpc>
              <a:buNone/>
            </a:pPr>
            <a:r>
              <a:rPr lang="en-US" sz="3450" b="1" dirty="0">
                <a:solidFill>
                  <a:srgbClr val="FF7B67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01</a:t>
            </a:r>
            <a:endParaRPr lang="en-US" sz="3450" dirty="0"/>
          </a:p>
        </p:txBody>
      </p:sp>
      <p:sp>
        <p:nvSpPr>
          <p:cNvPr id="5" name="text h3 &quot;Usable context&quot;"/>
          <p:cNvSpPr/>
          <p:nvPr/>
        </p:nvSpPr>
        <p:spPr>
          <a:xfrm>
            <a:off x="6534150" y="1962745"/>
            <a:ext cx="5258562" cy="357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13"/>
              </a:lnSpc>
              <a:buNone/>
            </a:pPr>
            <a:r>
              <a:rPr lang="en-US" sz="2250" b="1" spc="-22" kern="0" dirty="0">
                <a:solidFill>
                  <a:srgbClr val="FFFFFF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Usable context</a:t>
            </a:r>
            <a:endParaRPr lang="en-US" sz="2250" dirty="0"/>
          </a:p>
        </p:txBody>
      </p:sp>
      <p:sp>
        <p:nvSpPr>
          <p:cNvPr id="6" name="text p &quot;Approved, relevant information.&quot;"/>
          <p:cNvSpPr/>
          <p:nvPr/>
        </p:nvSpPr>
        <p:spPr>
          <a:xfrm>
            <a:off x="6534150" y="2380655"/>
            <a:ext cx="5258562" cy="3214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31"/>
              </a:lnSpc>
              <a:buNone/>
            </a:pPr>
            <a:r>
              <a:rPr lang="en-US" sz="1875" dirty="0">
                <a:solidFill>
                  <a:srgbClr val="CFD2D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Approved, relevant information.</a:t>
            </a:r>
            <a:endParaRPr lang="en-US" sz="1875" dirty="0"/>
          </a:p>
        </p:txBody>
      </p:sp>
      <p:sp>
        <p:nvSpPr>
          <p:cNvPr id="7" name="text span.digit &quot;02&quot;"/>
          <p:cNvSpPr/>
          <p:nvPr/>
        </p:nvSpPr>
        <p:spPr>
          <a:xfrm>
            <a:off x="5772150" y="3053358"/>
            <a:ext cx="609600" cy="4381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450"/>
              </a:lnSpc>
              <a:buNone/>
            </a:pPr>
            <a:r>
              <a:rPr lang="en-US" sz="3450" b="1" dirty="0">
                <a:solidFill>
                  <a:srgbClr val="FF7B67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02</a:t>
            </a:r>
            <a:endParaRPr lang="en-US" sz="3450" dirty="0"/>
          </a:p>
        </p:txBody>
      </p:sp>
      <p:sp>
        <p:nvSpPr>
          <p:cNvPr id="8" name="text h3 &quot;Bounded task&quot;"/>
          <p:cNvSpPr/>
          <p:nvPr/>
        </p:nvSpPr>
        <p:spPr>
          <a:xfrm>
            <a:off x="6534150" y="3050977"/>
            <a:ext cx="5258562" cy="357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13"/>
              </a:lnSpc>
              <a:buNone/>
            </a:pPr>
            <a:r>
              <a:rPr lang="en-US" sz="2250" b="1" spc="-22" kern="0" dirty="0">
                <a:solidFill>
                  <a:srgbClr val="FFFFFF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Bounded task</a:t>
            </a:r>
            <a:endParaRPr lang="en-US" sz="2250" dirty="0"/>
          </a:p>
        </p:txBody>
      </p:sp>
      <p:sp>
        <p:nvSpPr>
          <p:cNvPr id="9" name="text p &quot;A specific artifact or answer.&quot;"/>
          <p:cNvSpPr/>
          <p:nvPr/>
        </p:nvSpPr>
        <p:spPr>
          <a:xfrm>
            <a:off x="6534150" y="3468886"/>
            <a:ext cx="5258562" cy="3214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31"/>
              </a:lnSpc>
              <a:buNone/>
            </a:pPr>
            <a:r>
              <a:rPr lang="en-US" sz="1875" dirty="0">
                <a:solidFill>
                  <a:srgbClr val="CFD2D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 specific artifact or answer.</a:t>
            </a:r>
            <a:endParaRPr lang="en-US" sz="1875" dirty="0"/>
          </a:p>
        </p:txBody>
      </p:sp>
      <p:sp>
        <p:nvSpPr>
          <p:cNvPr id="10" name="text span.digit &quot;03&quot;"/>
          <p:cNvSpPr/>
          <p:nvPr/>
        </p:nvSpPr>
        <p:spPr>
          <a:xfrm>
            <a:off x="5772150" y="4141589"/>
            <a:ext cx="609600" cy="4381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450"/>
              </a:lnSpc>
              <a:buNone/>
            </a:pPr>
            <a:r>
              <a:rPr lang="en-US" sz="3450" b="1" dirty="0">
                <a:solidFill>
                  <a:srgbClr val="FF7B67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03</a:t>
            </a:r>
            <a:endParaRPr lang="en-US" sz="3450" dirty="0"/>
          </a:p>
        </p:txBody>
      </p:sp>
      <p:sp>
        <p:nvSpPr>
          <p:cNvPr id="11" name="text h3 &quot;Verifiable output&quot;"/>
          <p:cNvSpPr/>
          <p:nvPr/>
        </p:nvSpPr>
        <p:spPr>
          <a:xfrm>
            <a:off x="6534150" y="4139208"/>
            <a:ext cx="5258562" cy="3571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813"/>
              </a:lnSpc>
              <a:buNone/>
            </a:pPr>
            <a:r>
              <a:rPr lang="en-US" sz="2250" b="1" spc="-22" kern="0" dirty="0">
                <a:solidFill>
                  <a:srgbClr val="FFFFFF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Verifiable output</a:t>
            </a:r>
            <a:endParaRPr lang="en-US" sz="2250" dirty="0"/>
          </a:p>
        </p:txBody>
      </p:sp>
      <p:sp>
        <p:nvSpPr>
          <p:cNvPr id="12" name="text p &quot;Review, tests or resolution checks.&quot;"/>
          <p:cNvSpPr/>
          <p:nvPr/>
        </p:nvSpPr>
        <p:spPr>
          <a:xfrm>
            <a:off x="6534150" y="4557117"/>
            <a:ext cx="5258562" cy="3214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31"/>
              </a:lnSpc>
              <a:buNone/>
            </a:pPr>
            <a:r>
              <a:rPr lang="en-US" sz="1875" dirty="0">
                <a:solidFill>
                  <a:srgbClr val="CFD2D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Review, tests or resolution checks.</a:t>
            </a:r>
            <a:endParaRPr lang="en-US" sz="1875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p.verdict"/>
          <p:cNvSpPr/>
          <p:nvPr/>
        </p:nvSpPr>
        <p:spPr>
          <a:xfrm>
            <a:off x="609600" y="5637014"/>
            <a:ext cx="10972800" cy="9525"/>
          </a:xfrm>
          <a:prstGeom prst="rect">
            <a:avLst/>
          </a:prstGeom>
          <a:solidFill>
            <a:srgbClr val="000000"/>
          </a:solidFill>
          <a:ln/>
        </p:spPr>
      </p:sp>
      <p:sp>
        <p:nvSpPr>
          <p:cNvPr id="3" name="text h2 &quot;Writing: faster first drafts&quot;"/>
          <p:cNvSpPr/>
          <p:nvPr/>
        </p:nvSpPr>
        <p:spPr>
          <a:xfrm>
            <a:off x="609600" y="529400"/>
            <a:ext cx="11301984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888"/>
              </a:lnSpc>
              <a:buNone/>
            </a:pPr>
            <a:r>
              <a:rPr lang="en-US" sz="3600" b="1" spc="-150" kern="0" dirty="0">
                <a:solidFill>
                  <a:srgbClr val="000000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Writing: faster first drafts</a:t>
            </a:r>
            <a:endParaRPr lang="en-US" sz="3600" dirty="0"/>
          </a:p>
        </p:txBody>
      </p:sp>
      <p:sp>
        <p:nvSpPr>
          <p:cNvPr id="4" name="text div.deck-number &quot;40&quot;"/>
          <p:cNvSpPr/>
          <p:nvPr/>
        </p:nvSpPr>
        <p:spPr>
          <a:xfrm>
            <a:off x="609600" y="1384250"/>
            <a:ext cx="5386102" cy="1409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1100"/>
              </a:lnSpc>
              <a:buNone/>
            </a:pPr>
            <a:r>
              <a:rPr lang="en-US" sz="11100" b="1" spc="-525" kern="0" dirty="0">
                <a:solidFill>
                  <a:srgbClr val="000000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−40%</a:t>
            </a:r>
            <a:endParaRPr lang="en-US" sz="11100" dirty="0"/>
          </a:p>
        </p:txBody>
      </p:sp>
      <p:sp>
        <p:nvSpPr>
          <p:cNvPr id="5" name="text p.stat-label &quot;Time spent&quot;"/>
          <p:cNvSpPr/>
          <p:nvPr/>
        </p:nvSpPr>
        <p:spPr>
          <a:xfrm>
            <a:off x="609600" y="2891582"/>
            <a:ext cx="5386102" cy="3857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38"/>
              </a:lnSpc>
              <a:buNone/>
            </a:pPr>
            <a:r>
              <a:rPr lang="en-US" sz="22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Time spent</a:t>
            </a:r>
            <a:endParaRPr lang="en-US" sz="2250" dirty="0"/>
          </a:p>
        </p:txBody>
      </p:sp>
      <p:sp>
        <p:nvSpPr>
          <p:cNvPr id="6" name="text div.deck-number &quot;18&quot;"/>
          <p:cNvSpPr/>
          <p:nvPr/>
        </p:nvSpPr>
        <p:spPr>
          <a:xfrm>
            <a:off x="6353175" y="1384250"/>
            <a:ext cx="5386102" cy="1409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1100"/>
              </a:lnSpc>
              <a:buNone/>
            </a:pPr>
            <a:r>
              <a:rPr lang="en-US" sz="11100" b="1" spc="-525" kern="0" dirty="0">
                <a:solidFill>
                  <a:srgbClr val="000000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+18%</a:t>
            </a:r>
            <a:endParaRPr lang="en-US" sz="11100" dirty="0"/>
          </a:p>
        </p:txBody>
      </p:sp>
      <p:sp>
        <p:nvSpPr>
          <p:cNvPr id="7" name="text p.stat-label &quot;Assessed quality&quot;"/>
          <p:cNvSpPr/>
          <p:nvPr/>
        </p:nvSpPr>
        <p:spPr>
          <a:xfrm>
            <a:off x="6353175" y="2891582"/>
            <a:ext cx="5386102" cy="3857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38"/>
              </a:lnSpc>
              <a:buNone/>
            </a:pPr>
            <a:r>
              <a:rPr lang="en-US" sz="22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Assessed quality</a:t>
            </a:r>
            <a:endParaRPr lang="en-US" sz="2250" dirty="0"/>
          </a:p>
        </p:txBody>
      </p:sp>
      <p:sp>
        <p:nvSpPr>
          <p:cNvPr id="8" name="text p.study &quot;ChatGPT experiment: 453 college-educated profe"/>
          <p:cNvSpPr/>
          <p:nvPr/>
        </p:nvSpPr>
        <p:spPr>
          <a:xfrm>
            <a:off x="609600" y="3635008"/>
            <a:ext cx="9810750" cy="6171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3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ChatGPT experiment: 453 college-educated professionals; assigned professional-writing tasks, not whole-job productivity.</a:t>
            </a:r>
            <a:endParaRPr lang="en-US" sz="1800" dirty="0"/>
          </a:p>
        </p:txBody>
      </p:sp>
      <p:sp>
        <p:nvSpPr>
          <p:cNvPr id="9" name="text p.verdict &quot;People verify claims and decide what matters"/>
          <p:cNvSpPr/>
          <p:nvPr/>
        </p:nvSpPr>
        <p:spPr>
          <a:xfrm>
            <a:off x="609600" y="5912287"/>
            <a:ext cx="1130198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240"/>
              </a:lnSpc>
              <a:buNone/>
            </a:pPr>
            <a:r>
              <a:rPr lang="en-US" sz="2400" b="1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People verify claims and decide what matters.</a:t>
            </a:r>
            <a:endParaRPr lang="en-US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p.deck-coral"/>
          <p:cNvSpPr/>
          <p:nvPr/>
        </p:nvSpPr>
        <p:spPr>
          <a:xfrm>
            <a:off x="7639050" y="3575893"/>
            <a:ext cx="394335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3" name="text h2 &quot;Service: spread expertise&quot;"/>
          <p:cNvSpPr/>
          <p:nvPr/>
        </p:nvSpPr>
        <p:spPr>
          <a:xfrm>
            <a:off x="609600" y="529400"/>
            <a:ext cx="6769418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888"/>
              </a:lnSpc>
              <a:buNone/>
            </a:pPr>
            <a:r>
              <a:rPr lang="en-US" sz="3600" b="1" spc="-150" kern="0" dirty="0">
                <a:solidFill>
                  <a:srgbClr val="FFFFFF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Service: spread expertise</a:t>
            </a:r>
            <a:endParaRPr lang="en-US" sz="3600" dirty="0"/>
          </a:p>
        </p:txBody>
      </p:sp>
      <p:sp>
        <p:nvSpPr>
          <p:cNvPr id="4" name="text div.deck-number &quot;15&quot;"/>
          <p:cNvSpPr/>
          <p:nvPr/>
        </p:nvSpPr>
        <p:spPr>
          <a:xfrm>
            <a:off x="609600" y="1465213"/>
            <a:ext cx="6769418" cy="2095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16500"/>
              </a:lnSpc>
              <a:buNone/>
            </a:pPr>
            <a:r>
              <a:rPr lang="en-US" sz="16500" b="1" spc="-525" kern="0" dirty="0">
                <a:solidFill>
                  <a:srgbClr val="FF7B67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+15%</a:t>
            </a:r>
            <a:endParaRPr lang="en-US" sz="16500" dirty="0"/>
          </a:p>
        </p:txBody>
      </p:sp>
      <p:sp>
        <p:nvSpPr>
          <p:cNvPr id="5" name="text p.measure &quot;Average issues resolved per hour&quot;"/>
          <p:cNvSpPr/>
          <p:nvPr/>
        </p:nvSpPr>
        <p:spPr>
          <a:xfrm>
            <a:off x="609600" y="3674060"/>
            <a:ext cx="588645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24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Average issues resolved per hour</a:t>
            </a:r>
            <a:endParaRPr lang="en-US" sz="2400" dirty="0"/>
          </a:p>
        </p:txBody>
      </p:sp>
      <p:sp>
        <p:nvSpPr>
          <p:cNvPr id="6" name="text p.context &quot;Customer-support field study 5,172 agents&quot;"/>
          <p:cNvSpPr/>
          <p:nvPr/>
        </p:nvSpPr>
        <p:spPr>
          <a:xfrm>
            <a:off x="609600" y="4346406"/>
            <a:ext cx="6769418" cy="6171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30"/>
              </a:lnSpc>
              <a:buNone/>
            </a:pPr>
            <a:r>
              <a:rPr lang="en-US" sz="1800" dirty="0">
                <a:solidFill>
                  <a:srgbClr val="CFD2D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Customer-support field study</a:t>
            </a:r>
            <a:br/>
            <a:r>
              <a:rPr lang="en-US" sz="1800" dirty="0">
                <a:solidFill>
                  <a:srgbClr val="CFD2D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5,172 agents</a:t>
            </a:r>
            <a:endParaRPr lang="en-US" sz="1800" dirty="0"/>
          </a:p>
        </p:txBody>
      </p:sp>
      <p:sp>
        <p:nvSpPr>
          <p:cNvPr id="7" name="text p &quot;Gains concentrated among less-experienced and lo&quot;"/>
          <p:cNvSpPr/>
          <p:nvPr/>
        </p:nvSpPr>
        <p:spPr>
          <a:xfrm>
            <a:off x="7639050" y="1961436"/>
            <a:ext cx="4061651" cy="11185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936"/>
              </a:lnSpc>
              <a:buNone/>
            </a:pPr>
            <a:r>
              <a:rPr lang="en-US" sz="21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Gains concentrated among less-experienced and lower-skilled workers.</a:t>
            </a:r>
            <a:endParaRPr lang="en-US" sz="2175" dirty="0"/>
          </a:p>
        </p:txBody>
      </p:sp>
      <p:sp>
        <p:nvSpPr>
          <p:cNvPr id="8" name="text p.deck-coral &quot;Sales enablement opportunities are not pr"/>
          <p:cNvSpPr/>
          <p:nvPr/>
        </p:nvSpPr>
        <p:spPr>
          <a:xfrm>
            <a:off x="7639050" y="3889504"/>
            <a:ext cx="4061651" cy="11185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936"/>
              </a:lnSpc>
              <a:buNone/>
            </a:pPr>
            <a:r>
              <a:rPr lang="en-US" sz="2175" dirty="0">
                <a:solidFill>
                  <a:srgbClr val="FF7B6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Sales enablement opportunities are not proven revenue gains.</a:t>
            </a:r>
            <a:endParaRPr lang="en-US" sz="2175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div.case"/>
          <p:cNvSpPr/>
          <p:nvPr/>
        </p:nvSpPr>
        <p:spPr>
          <a:xfrm>
            <a:off x="609600" y="1331863"/>
            <a:ext cx="5219700" cy="19050"/>
          </a:xfrm>
          <a:prstGeom prst="rect">
            <a:avLst/>
          </a:prstGeom>
          <a:solidFill>
            <a:srgbClr val="000000"/>
          </a:solidFill>
          <a:ln/>
        </p:spPr>
      </p:sp>
      <p:sp>
        <p:nvSpPr>
          <p:cNvPr id="3" name="shape div.case"/>
          <p:cNvSpPr/>
          <p:nvPr/>
        </p:nvSpPr>
        <p:spPr>
          <a:xfrm>
            <a:off x="6362700" y="1331863"/>
            <a:ext cx="5219700" cy="19050"/>
          </a:xfrm>
          <a:prstGeom prst="rect">
            <a:avLst/>
          </a:prstGeom>
          <a:solidFill>
            <a:srgbClr val="000000"/>
          </a:solidFill>
          <a:ln/>
        </p:spPr>
      </p:sp>
      <p:sp>
        <p:nvSpPr>
          <p:cNvPr id="4" name="shape p.takeaway"/>
          <p:cNvSpPr/>
          <p:nvPr/>
        </p:nvSpPr>
        <p:spPr>
          <a:xfrm>
            <a:off x="609600" y="5780782"/>
            <a:ext cx="10972800" cy="9525"/>
          </a:xfrm>
          <a:prstGeom prst="rect">
            <a:avLst/>
          </a:prstGeom>
          <a:solidFill>
            <a:srgbClr val="000000"/>
          </a:solidFill>
          <a:ln/>
        </p:spPr>
      </p:sp>
      <p:sp>
        <p:nvSpPr>
          <p:cNvPr id="5" name="text h2 &quot;Coding: faster is not automatic&quot;"/>
          <p:cNvSpPr/>
          <p:nvPr/>
        </p:nvSpPr>
        <p:spPr>
          <a:xfrm>
            <a:off x="609600" y="510350"/>
            <a:ext cx="11301984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888"/>
              </a:lnSpc>
              <a:buNone/>
            </a:pPr>
            <a:r>
              <a:rPr lang="en-US" sz="3600" b="1" spc="-150" kern="0" dirty="0">
                <a:solidFill>
                  <a:srgbClr val="000000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Coding: faster is not automatic</a:t>
            </a:r>
            <a:endParaRPr lang="en-US" sz="3600" dirty="0"/>
          </a:p>
        </p:txBody>
      </p:sp>
      <p:sp>
        <p:nvSpPr>
          <p:cNvPr id="6" name="text div.deck-number &quot;55.8&quot;"/>
          <p:cNvSpPr/>
          <p:nvPr/>
        </p:nvSpPr>
        <p:spPr>
          <a:xfrm>
            <a:off x="609600" y="1555700"/>
            <a:ext cx="5376291" cy="10001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7875"/>
              </a:lnSpc>
              <a:buNone/>
            </a:pPr>
            <a:r>
              <a:rPr lang="en-US" sz="7875" b="1" spc="-375" kern="0" dirty="0">
                <a:solidFill>
                  <a:srgbClr val="000000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55.8%</a:t>
            </a:r>
            <a:endParaRPr lang="en-US" sz="7875" dirty="0"/>
          </a:p>
        </p:txBody>
      </p:sp>
      <p:sp>
        <p:nvSpPr>
          <p:cNvPr id="7" name="text h3 &quot;Faster completion&quot;"/>
          <p:cNvSpPr/>
          <p:nvPr/>
        </p:nvSpPr>
        <p:spPr>
          <a:xfrm>
            <a:off x="609600" y="2655838"/>
            <a:ext cx="5376291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2400" b="1" spc="-24" kern="0" dirty="0">
                <a:solidFill>
                  <a:srgbClr val="000000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Faster completion</a:t>
            </a:r>
            <a:endParaRPr lang="en-US" sz="2400" dirty="0"/>
          </a:p>
        </p:txBody>
      </p:sp>
      <p:sp>
        <p:nvSpPr>
          <p:cNvPr id="8" name="text p.detail &quot;95 professional developers Specified JavaScri"/>
          <p:cNvSpPr/>
          <p:nvPr/>
        </p:nvSpPr>
        <p:spPr>
          <a:xfrm>
            <a:off x="609600" y="3243530"/>
            <a:ext cx="5376291" cy="9600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2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95 professional developers</a:t>
            </a:r>
            <a:br/>
            <a:r>
              <a:rPr lang="en-US" sz="18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Specified JavaScript HTTP-server task</a:t>
            </a:r>
            <a:br/>
            <a:r>
              <a:rPr lang="en-US" sz="18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GitHub Copilot paper, 2023</a:t>
            </a:r>
            <a:endParaRPr lang="en-US" sz="1800" dirty="0"/>
          </a:p>
        </p:txBody>
      </p:sp>
      <p:sp>
        <p:nvSpPr>
          <p:cNvPr id="9" name="text div.deck-number &quot;19&quot;"/>
          <p:cNvSpPr/>
          <p:nvPr/>
        </p:nvSpPr>
        <p:spPr>
          <a:xfrm>
            <a:off x="6362700" y="1555700"/>
            <a:ext cx="5376291" cy="10001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7875"/>
              </a:lnSpc>
              <a:buNone/>
            </a:pPr>
            <a:r>
              <a:rPr lang="en-US" sz="7875" b="1" spc="-375" kern="0" dirty="0">
                <a:solidFill>
                  <a:srgbClr val="000000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19%</a:t>
            </a:r>
            <a:endParaRPr lang="en-US" sz="7875" dirty="0"/>
          </a:p>
        </p:txBody>
      </p:sp>
      <p:sp>
        <p:nvSpPr>
          <p:cNvPr id="10" name="text h3 &quot;Slower completion&quot;"/>
          <p:cNvSpPr/>
          <p:nvPr/>
        </p:nvSpPr>
        <p:spPr>
          <a:xfrm>
            <a:off x="6362700" y="2655838"/>
            <a:ext cx="5376291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000"/>
              </a:lnSpc>
              <a:buNone/>
            </a:pPr>
            <a:r>
              <a:rPr lang="en-US" sz="2400" b="1" spc="-24" kern="0" dirty="0">
                <a:solidFill>
                  <a:srgbClr val="000000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Slower completion</a:t>
            </a:r>
            <a:endParaRPr lang="en-US" sz="2400" dirty="0"/>
          </a:p>
        </p:txBody>
      </p:sp>
      <p:sp>
        <p:nvSpPr>
          <p:cNvPr id="11" name="text p.detail &quot;16 experienced open-source developers 246 fam"/>
          <p:cNvSpPr/>
          <p:nvPr/>
        </p:nvSpPr>
        <p:spPr>
          <a:xfrm>
            <a:off x="6362700" y="3243530"/>
            <a:ext cx="5376291" cy="9600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520"/>
              </a:lnSpc>
              <a:buNone/>
            </a:pPr>
            <a:r>
              <a:rPr lang="en-US" sz="18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16 experienced open-source developers</a:t>
            </a:r>
            <a:br/>
            <a:r>
              <a:rPr lang="en-US" sz="18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246 familiar-repository tasks</a:t>
            </a:r>
            <a:br/>
            <a:r>
              <a:rPr lang="en-US" sz="180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METR randomized study, early 2025</a:t>
            </a:r>
            <a:endParaRPr lang="en-US" sz="1800" dirty="0"/>
          </a:p>
        </p:txBody>
      </p:sp>
      <p:sp>
        <p:nvSpPr>
          <p:cNvPr id="12" name="text p.takeaway &quot;Different tasks, populations and tool setti"/>
          <p:cNvSpPr/>
          <p:nvPr/>
        </p:nvSpPr>
        <p:spPr>
          <a:xfrm>
            <a:off x="609600" y="6008906"/>
            <a:ext cx="11301984" cy="3343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633"/>
              </a:lnSpc>
              <a:buNone/>
            </a:pPr>
            <a:r>
              <a:rPr lang="en-US" sz="1950" dirty="0">
                <a:solidFill>
                  <a:srgbClr val="0000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Different tasks, populations and tool settings. Count debugging and verification.</a:t>
            </a:r>
            <a:endParaRPr lang="en-US" sz="19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div.risk"/>
          <p:cNvSpPr/>
          <p:nvPr/>
        </p:nvSpPr>
        <p:spPr>
          <a:xfrm>
            <a:off x="609600" y="1465213"/>
            <a:ext cx="41910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3" name="shape div.control"/>
          <p:cNvSpPr/>
          <p:nvPr/>
        </p:nvSpPr>
        <p:spPr>
          <a:xfrm>
            <a:off x="5391150" y="1465213"/>
            <a:ext cx="619125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4" name="shape div.risk"/>
          <p:cNvSpPr/>
          <p:nvPr/>
        </p:nvSpPr>
        <p:spPr>
          <a:xfrm>
            <a:off x="609600" y="2323802"/>
            <a:ext cx="41910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5" name="shape div.control"/>
          <p:cNvSpPr/>
          <p:nvPr/>
        </p:nvSpPr>
        <p:spPr>
          <a:xfrm>
            <a:off x="5391150" y="2323802"/>
            <a:ext cx="619125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6" name="shape div.risk"/>
          <p:cNvSpPr/>
          <p:nvPr/>
        </p:nvSpPr>
        <p:spPr>
          <a:xfrm>
            <a:off x="609600" y="3182392"/>
            <a:ext cx="41910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7" name="shape div.control"/>
          <p:cNvSpPr/>
          <p:nvPr/>
        </p:nvSpPr>
        <p:spPr>
          <a:xfrm>
            <a:off x="5391150" y="3182392"/>
            <a:ext cx="619125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8" name="shape div.risk"/>
          <p:cNvSpPr/>
          <p:nvPr/>
        </p:nvSpPr>
        <p:spPr>
          <a:xfrm>
            <a:off x="609600" y="4413796"/>
            <a:ext cx="419100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9" name="shape div.control"/>
          <p:cNvSpPr/>
          <p:nvPr/>
        </p:nvSpPr>
        <p:spPr>
          <a:xfrm>
            <a:off x="5391150" y="4413796"/>
            <a:ext cx="6191250" cy="9525"/>
          </a:xfrm>
          <a:prstGeom prst="rect">
            <a:avLst/>
          </a:prstGeom>
          <a:solidFill>
            <a:srgbClr val="6A717B"/>
          </a:solidFill>
          <a:ln/>
        </p:spPr>
      </p:sp>
      <p:sp>
        <p:nvSpPr>
          <p:cNvPr id="10" name="text h2 &quot;Match controls to consequences&quot;"/>
          <p:cNvSpPr/>
          <p:nvPr/>
        </p:nvSpPr>
        <p:spPr>
          <a:xfrm>
            <a:off x="609600" y="529400"/>
            <a:ext cx="11301984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888"/>
              </a:lnSpc>
              <a:buNone/>
            </a:pPr>
            <a:r>
              <a:rPr lang="en-US" sz="3600" b="1" spc="-150" kern="0" dirty="0">
                <a:solidFill>
                  <a:srgbClr val="FFFFFF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Match controls to consequences</a:t>
            </a:r>
            <a:endParaRPr lang="en-US" sz="3600" dirty="0"/>
          </a:p>
        </p:txBody>
      </p:sp>
      <p:sp>
        <p:nvSpPr>
          <p:cNvPr id="11" name="text div.risk &quot;Incorrect claims&quot;"/>
          <p:cNvSpPr/>
          <p:nvPr/>
        </p:nvSpPr>
        <p:spPr>
          <a:xfrm>
            <a:off x="609600" y="1712149"/>
            <a:ext cx="4316730" cy="3729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936"/>
              </a:lnSpc>
              <a:buNone/>
            </a:pPr>
            <a:r>
              <a:rPr lang="en-US" sz="2175" b="1" dirty="0">
                <a:solidFill>
                  <a:srgbClr val="FF7B67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Incorrect claims</a:t>
            </a:r>
            <a:endParaRPr lang="en-US" sz="2175" dirty="0"/>
          </a:p>
        </p:txBody>
      </p:sp>
      <p:sp>
        <p:nvSpPr>
          <p:cNvPr id="12" name="text div.control &quot;Check sources test outputs&quot;"/>
          <p:cNvSpPr/>
          <p:nvPr/>
        </p:nvSpPr>
        <p:spPr>
          <a:xfrm>
            <a:off x="5391150" y="1712149"/>
            <a:ext cx="6376988" cy="3729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936"/>
              </a:lnSpc>
              <a:buNone/>
            </a:pPr>
            <a:r>
              <a:rPr lang="en-US" sz="21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Check sources; test outputs</a:t>
            </a:r>
            <a:endParaRPr lang="en-US" sz="2175" dirty="0"/>
          </a:p>
        </p:txBody>
      </p:sp>
      <p:sp>
        <p:nvSpPr>
          <p:cNvPr id="13" name="text div.risk &quot;Sensitive information&quot;"/>
          <p:cNvSpPr/>
          <p:nvPr/>
        </p:nvSpPr>
        <p:spPr>
          <a:xfrm>
            <a:off x="609600" y="2570738"/>
            <a:ext cx="4316730" cy="3729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936"/>
              </a:lnSpc>
              <a:buNone/>
            </a:pPr>
            <a:r>
              <a:rPr lang="en-US" sz="2175" b="1" dirty="0">
                <a:solidFill>
                  <a:srgbClr val="FF7B67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Sensitive information</a:t>
            </a:r>
            <a:endParaRPr lang="en-US" sz="2175" dirty="0"/>
          </a:p>
        </p:txBody>
      </p:sp>
      <p:sp>
        <p:nvSpPr>
          <p:cNvPr id="14" name="text div.control &quot;Restrict access and retention&quot;"/>
          <p:cNvSpPr/>
          <p:nvPr/>
        </p:nvSpPr>
        <p:spPr>
          <a:xfrm>
            <a:off x="5391150" y="2570738"/>
            <a:ext cx="6376988" cy="3729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936"/>
              </a:lnSpc>
              <a:buNone/>
            </a:pPr>
            <a:r>
              <a:rPr lang="en-US" sz="21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Restrict access and retention</a:t>
            </a:r>
            <a:endParaRPr lang="en-US" sz="2175" dirty="0"/>
          </a:p>
        </p:txBody>
      </p:sp>
      <p:sp>
        <p:nvSpPr>
          <p:cNvPr id="15" name="text div.risk &quot;Malicious retrieved instructions&quot;"/>
          <p:cNvSpPr/>
          <p:nvPr/>
        </p:nvSpPr>
        <p:spPr>
          <a:xfrm>
            <a:off x="609600" y="3429327"/>
            <a:ext cx="4316730" cy="7457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936"/>
              </a:lnSpc>
              <a:buNone/>
            </a:pPr>
            <a:r>
              <a:rPr lang="en-US" sz="2175" b="1" dirty="0">
                <a:solidFill>
                  <a:srgbClr val="FF7B67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Malicious retrieved instructions</a:t>
            </a:r>
            <a:endParaRPr lang="en-US" sz="2175" dirty="0"/>
          </a:p>
        </p:txBody>
      </p:sp>
      <p:sp>
        <p:nvSpPr>
          <p:cNvPr id="16" name="text div.control &quot;Distrust content narrow permissions&quot;"/>
          <p:cNvSpPr/>
          <p:nvPr/>
        </p:nvSpPr>
        <p:spPr>
          <a:xfrm>
            <a:off x="5391150" y="3429327"/>
            <a:ext cx="6376988" cy="3729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936"/>
              </a:lnSpc>
              <a:buNone/>
            </a:pPr>
            <a:r>
              <a:rPr lang="en-US" sz="21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Distrust content; narrow permissions</a:t>
            </a:r>
            <a:endParaRPr lang="en-US" sz="2175" dirty="0"/>
          </a:p>
        </p:txBody>
      </p:sp>
      <p:sp>
        <p:nvSpPr>
          <p:cNvPr id="17" name="text div.risk &quot;Consequential actions&quot;"/>
          <p:cNvSpPr/>
          <p:nvPr/>
        </p:nvSpPr>
        <p:spPr>
          <a:xfrm>
            <a:off x="609600" y="4660731"/>
            <a:ext cx="4316730" cy="3729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936"/>
              </a:lnSpc>
              <a:buNone/>
            </a:pPr>
            <a:r>
              <a:rPr lang="en-US" sz="2175" b="1" dirty="0">
                <a:solidFill>
                  <a:srgbClr val="FF7B67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Consequential actions</a:t>
            </a:r>
            <a:endParaRPr lang="en-US" sz="2175" dirty="0"/>
          </a:p>
        </p:txBody>
      </p:sp>
      <p:sp>
        <p:nvSpPr>
          <p:cNvPr id="18" name="text div.control &quot;Require human approval&quot;"/>
          <p:cNvSpPr/>
          <p:nvPr/>
        </p:nvSpPr>
        <p:spPr>
          <a:xfrm>
            <a:off x="5391150" y="4660731"/>
            <a:ext cx="6376988" cy="3729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936"/>
              </a:lnSpc>
              <a:buNone/>
            </a:pPr>
            <a:r>
              <a:rPr lang="en-US" sz="21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Require human approval</a:t>
            </a:r>
            <a:endParaRPr lang="en-US" sz="2175" dirty="0"/>
          </a:p>
        </p:txBody>
      </p:sp>
      <p:sp>
        <p:nvSpPr>
          <p:cNvPr id="19" name="text p.principle &quot;Govern access and authority, not just the "/>
          <p:cNvSpPr/>
          <p:nvPr/>
        </p:nvSpPr>
        <p:spPr>
          <a:xfrm>
            <a:off x="609600" y="5970627"/>
            <a:ext cx="11301984" cy="34718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34"/>
              </a:lnSpc>
              <a:buNone/>
            </a:pPr>
            <a:r>
              <a:rPr lang="en-US" sz="2025" dirty="0">
                <a:solidFill>
                  <a:srgbClr val="CFD2D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Govern access and authority, not just the interface.</a:t>
            </a:r>
            <a:endParaRPr lang="en-US" sz="2025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h2 &quot;Faster tasks. Not a headcount forecast.&quot;"/>
          <p:cNvSpPr/>
          <p:nvPr/>
        </p:nvSpPr>
        <p:spPr>
          <a:xfrm>
            <a:off x="723900" y="1970550"/>
            <a:ext cx="10399395" cy="15636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6156"/>
              </a:lnSpc>
              <a:buNone/>
            </a:pPr>
            <a:r>
              <a:rPr lang="en-US" sz="5700" b="1" spc="-225" kern="0" dirty="0">
                <a:solidFill>
                  <a:srgbClr val="FFFFFF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Faster tasks.</a:t>
            </a:r>
            <a:br/>
            <a:r>
              <a:rPr lang="en-US" sz="5700" b="1" spc="-225" kern="0" dirty="0">
                <a:solidFill>
                  <a:srgbClr val="FFFFFF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Not a headcount forecast.</a:t>
            </a:r>
            <a:endParaRPr lang="en-US" sz="5700" dirty="0"/>
          </a:p>
        </p:txBody>
      </p:sp>
      <p:sp>
        <p:nvSpPr>
          <p:cNvPr id="3" name="text p &quot;Redesign the work. Train people to provide conte&quot;"/>
          <p:cNvSpPr/>
          <p:nvPr/>
        </p:nvSpPr>
        <p:spPr>
          <a:xfrm>
            <a:off x="723900" y="4046488"/>
            <a:ext cx="10301288" cy="8286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3263"/>
              </a:lnSpc>
              <a:buNone/>
            </a:pPr>
            <a:r>
              <a:rPr lang="en-US" sz="2250" dirty="0">
                <a:solidFill>
                  <a:srgbClr val="CFD2D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Redesign the work. Train people to provide context, challenge outputs and retain accountability. Decide where released capacity creates value.</a:t>
            </a:r>
            <a:endParaRPr lang="en-US" sz="2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ckground raster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h2 &quot;Prove one workflow. Then scale.&quot;"/>
          <p:cNvSpPr/>
          <p:nvPr/>
        </p:nvSpPr>
        <p:spPr>
          <a:xfrm>
            <a:off x="2657332" y="1552218"/>
            <a:ext cx="6877336" cy="15848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ts val="6240"/>
              </a:lnSpc>
              <a:buNone/>
            </a:pPr>
            <a:r>
              <a:rPr lang="en-US" sz="6000" b="1" spc="-300" kern="0" dirty="0">
                <a:solidFill>
                  <a:srgbClr val="FFFFFF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Prove one workflow.</a:t>
            </a:r>
            <a:br/>
            <a:r>
              <a:rPr lang="en-US" sz="6000" b="1" spc="-300" kern="0" dirty="0">
                <a:solidFill>
                  <a:srgbClr val="FFFFFF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Then scale.</a:t>
            </a:r>
            <a:endParaRPr lang="en-US" sz="6000" dirty="0"/>
          </a:p>
        </p:txBody>
      </p:sp>
      <p:sp>
        <p:nvSpPr>
          <p:cNvPr id="4" name="text p &quot;Baseline  pilot  compare Quality  total time &quot;"/>
          <p:cNvSpPr/>
          <p:nvPr/>
        </p:nvSpPr>
        <p:spPr>
          <a:xfrm>
            <a:off x="3702177" y="3540323"/>
            <a:ext cx="4787646" cy="8286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ts val="3263"/>
              </a:lnSpc>
              <a:buNone/>
            </a:pPr>
            <a:r>
              <a:rPr lang="en-US" sz="21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Baseline → pilot → compare</a:t>
            </a:r>
            <a:br/>
            <a:r>
              <a:rPr lang="en-US" sz="2175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Quality · total time · costs · incidents</a:t>
            </a:r>
            <a:endParaRPr lang="en-US" sz="2175" dirty="0"/>
          </a:p>
        </p:txBody>
      </p:sp>
      <p:sp>
        <p:nvSpPr>
          <p:cNvPr id="5" name="text p.final &quot;Human approval. Explicit acceptance criteria.&quot;"/>
          <p:cNvSpPr/>
          <p:nvPr/>
        </p:nvSpPr>
        <p:spPr>
          <a:xfrm>
            <a:off x="2098119" y="4769048"/>
            <a:ext cx="7995761" cy="5286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ts val="4163"/>
              </a:lnSpc>
              <a:buNone/>
            </a:pPr>
            <a:r>
              <a:rPr lang="en-US" sz="2775" b="1" dirty="0">
                <a:solidFill>
                  <a:srgbClr val="FFFFFF"/>
                </a:solidFill>
                <a:latin typeface="Space Grotesk" pitchFamily="34" charset="0"/>
                <a:ea typeface="Space Grotesk" pitchFamily="34" charset="-122"/>
                <a:cs typeface="Space Grotesk" pitchFamily="34" charset="-120"/>
              </a:rPr>
              <a:t>Human approval. Explicit acceptance criteria.</a:t>
            </a:r>
            <a:endParaRPr lang="en-US" sz="2775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Syaxis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Where AI helps people at work</dc:title>
  <dc:subject>PptxGenJS Presentation</dc:subject>
  <dc:creator>PptxGenJS</dc:creator>
  <cp:lastModifiedBy>PptxGenJS</cp:lastModifiedBy>
  <cp:revision>1</cp:revision>
  <dcterms:created xsi:type="dcterms:W3CDTF">2026-10-31T19:00:50Z</dcterms:created>
  <dcterms:modified xsi:type="dcterms:W3CDTF">2026-10-31T19:00:50Z</dcterms:modified>
</cp:coreProperties>
</file>