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2192000" cy="6858000"/>
  <p:notesSz cx="6858000" cy="12192000"/>
  <p:embeddedFontLst>
    <p:embeddedFont>
      <p:font typeface="Manrope ExtraBold" pitchFamily="2" charset="0"/>
      <p:regular r:id="rId15"/>
    </p:embeddedFont>
    <p:embeddedFont>
      <p:font typeface="Manrope" pitchFamily="2" charset="0"/>
      <p:regular r:id="rId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5" Type="http://schemas.openxmlformats.org/officeDocument/2006/relationships/font" Target="fonts/font1.fntdata"/><Relationship Id="rId16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1 &quot;Choose the platform. Keep the requirements.&quot;"/>
          <p:cNvSpPr/>
          <p:nvPr/>
        </p:nvSpPr>
        <p:spPr>
          <a:xfrm>
            <a:off x="609600" y="609219"/>
            <a:ext cx="10203180" cy="3031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7956"/>
              </a:lnSpc>
              <a:buNone/>
            </a:pPr>
            <a:r>
              <a:rPr lang="en-US" sz="7800" spc="-4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Choose the platform.</a:t>
            </a:r>
            <a:br/>
            <a:r>
              <a:rPr lang="en-US" sz="7800" spc="-4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Keep the requirements.</a:t>
            </a:r>
            <a:endParaRPr lang="en-US" sz="7800" dirty="0"/>
          </a:p>
        </p:txBody>
      </p:sp>
      <p:sp>
        <p:nvSpPr>
          <p:cNvPr id="4" name="text p &quot;Northbridge Components 200 agents&quot;"/>
          <p:cNvSpPr/>
          <p:nvPr/>
        </p:nvSpPr>
        <p:spPr>
          <a:xfrm>
            <a:off x="609600" y="4986338"/>
            <a:ext cx="3512249" cy="800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150"/>
              </a:lnSpc>
              <a:buNone/>
            </a:pPr>
            <a:r>
              <a:rPr lang="en-US" sz="22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Northbridge Components</a:t>
            </a:r>
            <a:br/>
            <a:r>
              <a:rPr lang="en-US" sz="2250" dirty="0">
                <a:solidFill>
                  <a:srgbClr val="CFD2D6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200 agents</a:t>
            </a:r>
            <a:endParaRPr lang="en-US" sz="2250" dirty="0"/>
          </a:p>
        </p:txBody>
      </p:sp>
      <p:sp>
        <p:nvSpPr>
          <p:cNvPr id="5" name="text p.small &quot;Synthetic procurement scenario&quot;"/>
          <p:cNvSpPr/>
          <p:nvPr/>
        </p:nvSpPr>
        <p:spPr>
          <a:xfrm>
            <a:off x="609600" y="5976938"/>
            <a:ext cx="3512249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A8E06C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Synthetic procurement scenario</a:t>
            </a:r>
            <a:endParaRPr lang="en-US" sz="1500" dirty="0"/>
          </a:p>
        </p:txBody>
      </p:sp>
      <p:sp>
        <p:nvSpPr>
          <p:cNvPr id="6" name="text p.small &quot;31 October 2026&quot;"/>
          <p:cNvSpPr/>
          <p:nvPr/>
        </p:nvSpPr>
        <p:spPr>
          <a:xfrm>
            <a:off x="10163175" y="5976938"/>
            <a:ext cx="1461802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31 October 2026</a:t>
            </a:r>
            <a:endParaRPr lang="en-US" sz="1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section.rule"/>
          <p:cNvSpPr/>
          <p:nvPr/>
        </p:nvSpPr>
        <p:spPr>
          <a:xfrm>
            <a:off x="609600" y="1654969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3" name="shape section.rule"/>
          <p:cNvSpPr/>
          <p:nvPr/>
        </p:nvSpPr>
        <p:spPr>
          <a:xfrm>
            <a:off x="6400800" y="1654969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4" name="shape section.rule"/>
          <p:cNvSpPr/>
          <p:nvPr/>
        </p:nvSpPr>
        <p:spPr>
          <a:xfrm>
            <a:off x="609600" y="3743623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5" name="shape section.rule"/>
          <p:cNvSpPr/>
          <p:nvPr/>
        </p:nvSpPr>
        <p:spPr>
          <a:xfrm>
            <a:off x="6400800" y="3743623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6" name="text h2 &quot;Four gates. No trade-offs.&quot;"/>
          <p:cNvSpPr/>
          <p:nvPr/>
        </p:nvSpPr>
        <p:spPr>
          <a:xfrm>
            <a:off x="609600" y="605981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Four gates. No trade-offs.</a:t>
            </a:r>
            <a:endParaRPr lang="en-US" sz="3600" dirty="0"/>
          </a:p>
        </p:txBody>
      </p:sp>
      <p:sp>
        <p:nvSpPr>
          <p:cNvPr id="7" name="text h3.signal &quot;180,000&quot;"/>
          <p:cNvSpPr/>
          <p:nvPr/>
        </p:nvSpPr>
        <p:spPr>
          <a:xfrm>
            <a:off x="609600" y="1852612"/>
            <a:ext cx="5337048" cy="738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813"/>
              </a:lnSpc>
              <a:buNone/>
            </a:pPr>
            <a:r>
              <a:rPr lang="en-US" sz="4650" spc="-46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$180,000</a:t>
            </a:r>
            <a:endParaRPr lang="en-US" sz="4650" dirty="0"/>
          </a:p>
        </p:txBody>
      </p:sp>
      <p:sp>
        <p:nvSpPr>
          <p:cNvPr id="8" name="text p &quot;Year-one subscription  implementation ceiling&quot;"/>
          <p:cNvSpPr/>
          <p:nvPr/>
        </p:nvSpPr>
        <p:spPr>
          <a:xfrm>
            <a:off x="609600" y="2591276"/>
            <a:ext cx="5337048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Year-one subscription + implementation ceiling</a:t>
            </a:r>
            <a:endParaRPr lang="en-US" sz="1950" dirty="0"/>
          </a:p>
        </p:txBody>
      </p:sp>
      <p:sp>
        <p:nvSpPr>
          <p:cNvPr id="9" name="text h3.signal &quot;EU  SSO&quot;"/>
          <p:cNvSpPr/>
          <p:nvPr/>
        </p:nvSpPr>
        <p:spPr>
          <a:xfrm>
            <a:off x="6400800" y="1852612"/>
            <a:ext cx="5337048" cy="738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813"/>
              </a:lnSpc>
              <a:buNone/>
            </a:pPr>
            <a:r>
              <a:rPr lang="en-US" sz="4650" spc="-46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EU + SSO</a:t>
            </a:r>
            <a:endParaRPr lang="en-US" sz="4650" dirty="0"/>
          </a:p>
        </p:txBody>
      </p:sp>
      <p:sp>
        <p:nvSpPr>
          <p:cNvPr id="10" name="text p &quot;EU hosting at signature production SSO&quot;"/>
          <p:cNvSpPr/>
          <p:nvPr/>
        </p:nvSpPr>
        <p:spPr>
          <a:xfrm>
            <a:off x="6400800" y="2591276"/>
            <a:ext cx="5337048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EU hosting at signature; production SSO</a:t>
            </a:r>
            <a:endParaRPr lang="en-US" sz="1950" dirty="0"/>
          </a:p>
        </p:txBody>
      </p:sp>
      <p:sp>
        <p:nvSpPr>
          <p:cNvPr id="11" name="text h3.signal &quot;12 weeks&quot;"/>
          <p:cNvSpPr/>
          <p:nvPr/>
        </p:nvSpPr>
        <p:spPr>
          <a:xfrm>
            <a:off x="609600" y="3941266"/>
            <a:ext cx="5337048" cy="738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813"/>
              </a:lnSpc>
              <a:buNone/>
            </a:pPr>
            <a:r>
              <a:rPr lang="en-US" sz="4650" spc="-46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12 weeks</a:t>
            </a:r>
            <a:endParaRPr lang="en-US" sz="4650" dirty="0"/>
          </a:p>
        </p:txBody>
      </p:sp>
      <p:sp>
        <p:nvSpPr>
          <p:cNvPr id="12" name="text p &quot;Production migration from signature&quot;"/>
          <p:cNvSpPr/>
          <p:nvPr/>
        </p:nvSpPr>
        <p:spPr>
          <a:xfrm>
            <a:off x="609600" y="4679930"/>
            <a:ext cx="5337048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Production migration from signature</a:t>
            </a:r>
            <a:endParaRPr lang="en-US" sz="1950" dirty="0"/>
          </a:p>
        </p:txBody>
      </p:sp>
      <p:sp>
        <p:nvSpPr>
          <p:cNvPr id="13" name="text h3.signal &quot;Complete migration&quot;"/>
          <p:cNvSpPr/>
          <p:nvPr/>
        </p:nvSpPr>
        <p:spPr>
          <a:xfrm>
            <a:off x="6400800" y="3941266"/>
            <a:ext cx="5337048" cy="1476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813"/>
              </a:lnSpc>
              <a:buNone/>
            </a:pPr>
            <a:r>
              <a:rPr lang="en-US" sz="4650" spc="-46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Complete migration</a:t>
            </a:r>
            <a:endParaRPr lang="en-US" sz="4650" dirty="0"/>
          </a:p>
        </p:txBody>
      </p:sp>
      <p:sp>
        <p:nvSpPr>
          <p:cNvPr id="14" name="text p &quot;Tickets, customers, attachments&quot;"/>
          <p:cNvSpPr/>
          <p:nvPr/>
        </p:nvSpPr>
        <p:spPr>
          <a:xfrm>
            <a:off x="6400800" y="5418118"/>
            <a:ext cx="5337048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Tickets, customers, attachments</a:t>
            </a:r>
            <a:endParaRPr lang="en-US" sz="1950" dirty="0"/>
          </a:p>
        </p:txBody>
      </p:sp>
      <p:sp>
        <p:nvSpPr>
          <p:cNvPr id="15" name="text p.small &quot;Estimates are not contractual commitments. No "/>
          <p:cNvSpPr/>
          <p:nvPr/>
        </p:nvSpPr>
        <p:spPr>
          <a:xfrm>
            <a:off x="609600" y="6091238"/>
            <a:ext cx="6455474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CFD2D6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Estimates are not contractual commitments. No legacy archive agreed.</a:t>
            </a:r>
            <a:endParaRPr lang="en-US" sz="1500" dirty="0"/>
          </a:p>
        </p:txBody>
      </p:sp>
      <p:sp>
        <p:nvSpPr>
          <p:cNvPr id="16" name="text span.folio &quot;02&quot;"/>
          <p:cNvSpPr/>
          <p:nvPr/>
        </p:nvSpPr>
        <p:spPr>
          <a:xfrm>
            <a:off x="11610975" y="6413474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Alder has the lowest quoted year-one cost&quot;"/>
          <p:cNvSpPr/>
          <p:nvPr/>
        </p:nvSpPr>
        <p:spPr>
          <a:xfrm>
            <a:off x="457200" y="453581"/>
            <a:ext cx="1161592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Alder has the lowest quoted year-one cost</a:t>
            </a:r>
            <a:endParaRPr lang="en-US" sz="3600" dirty="0"/>
          </a:p>
        </p:txBody>
      </p:sp>
      <p:sp>
        <p:nvSpPr>
          <p:cNvPr id="4" name="text p.small &quot;USD thousands  200 named seats  Subscription &quot;"/>
          <p:cNvSpPr/>
          <p:nvPr/>
        </p:nvSpPr>
        <p:spPr>
          <a:xfrm>
            <a:off x="457200" y="1116806"/>
            <a:ext cx="11615928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USD thousands · 200 named seats · </a:t>
            </a: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Subscription</a:t>
            </a: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 + </a:t>
            </a: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Implementation</a:t>
            </a:r>
            <a:endParaRPr lang="en-US" sz="1500" dirty="0"/>
          </a:p>
        </p:txBody>
      </p:sp>
      <p:sp>
        <p:nvSpPr>
          <p:cNvPr id="5" name="text p.small &quot;Subscription only, before unagreed renewal cha"/>
          <p:cNvSpPr/>
          <p:nvPr/>
        </p:nvSpPr>
        <p:spPr>
          <a:xfrm>
            <a:off x="457200" y="5726906"/>
            <a:ext cx="11615928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*Subscription only, before unagreed renewal changes. Taxes and usage overages excluded.</a:t>
            </a:r>
            <a:endParaRPr lang="en-US" sz="1500" dirty="0"/>
          </a:p>
        </p:txBody>
      </p:sp>
      <p:sp>
        <p:nvSpPr>
          <p:cNvPr id="6" name="text span.folio &quot;03&quot;"/>
          <p:cNvSpPr/>
          <p:nvPr/>
        </p:nvSpPr>
        <p:spPr>
          <a:xfrm>
            <a:off x="11610975" y="6413474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"/>
          <p:cNvSpPr/>
          <p:nvPr/>
        </p:nvSpPr>
        <p:spPr>
          <a:xfrm>
            <a:off x="609600" y="1540669"/>
            <a:ext cx="2857500" cy="809179"/>
          </a:xfrm>
          <a:prstGeom prst="rect">
            <a:avLst/>
          </a:prstGeom>
          <a:solidFill>
            <a:srgbClr val="A8E06C"/>
          </a:solidFill>
          <a:ln/>
        </p:spPr>
      </p:sp>
      <p:sp>
        <p:nvSpPr>
          <p:cNvPr id="3" name="shape div"/>
          <p:cNvSpPr/>
          <p:nvPr/>
        </p:nvSpPr>
        <p:spPr>
          <a:xfrm>
            <a:off x="3467100" y="1540669"/>
            <a:ext cx="8115300" cy="809179"/>
          </a:xfrm>
          <a:prstGeom prst="rect">
            <a:avLst/>
          </a:prstGeom>
          <a:solidFill>
            <a:srgbClr val="A8E06C"/>
          </a:solidFill>
          <a:ln/>
        </p:spPr>
      </p:sp>
      <p:sp>
        <p:nvSpPr>
          <p:cNvPr id="4" name="shape div.rule"/>
          <p:cNvSpPr/>
          <p:nvPr/>
        </p:nvSpPr>
        <p:spPr>
          <a:xfrm>
            <a:off x="609600" y="2349847"/>
            <a:ext cx="28575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5" name="shape div.rule"/>
          <p:cNvSpPr/>
          <p:nvPr/>
        </p:nvSpPr>
        <p:spPr>
          <a:xfrm>
            <a:off x="3467100" y="2349847"/>
            <a:ext cx="81153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6" name="shape div.rule"/>
          <p:cNvSpPr/>
          <p:nvPr/>
        </p:nvSpPr>
        <p:spPr>
          <a:xfrm>
            <a:off x="609600" y="3168551"/>
            <a:ext cx="28575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7" name="shape div.rule"/>
          <p:cNvSpPr/>
          <p:nvPr/>
        </p:nvSpPr>
        <p:spPr>
          <a:xfrm>
            <a:off x="3467100" y="3168551"/>
            <a:ext cx="81153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8" name="shape div.rule"/>
          <p:cNvSpPr/>
          <p:nvPr/>
        </p:nvSpPr>
        <p:spPr>
          <a:xfrm>
            <a:off x="609600" y="3987254"/>
            <a:ext cx="28575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9" name="shape div.rule"/>
          <p:cNvSpPr/>
          <p:nvPr/>
        </p:nvSpPr>
        <p:spPr>
          <a:xfrm>
            <a:off x="3467100" y="3987254"/>
            <a:ext cx="81153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10" name="text h2 &quot;Only Alder potentially clears the gates&quot;"/>
          <p:cNvSpPr/>
          <p:nvPr/>
        </p:nvSpPr>
        <p:spPr>
          <a:xfrm>
            <a:off x="609600" y="605981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Only Alder potentially clears the gates</a:t>
            </a:r>
            <a:endParaRPr lang="en-US" sz="3600" dirty="0"/>
          </a:p>
        </p:txBody>
      </p:sp>
      <p:sp>
        <p:nvSpPr>
          <p:cNvPr id="11" name="text div &quot;Alder&quot;"/>
          <p:cNvSpPr/>
          <p:nvPr/>
        </p:nvSpPr>
        <p:spPr>
          <a:xfrm>
            <a:off x="838200" y="1764697"/>
            <a:ext cx="2472309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Alder</a:t>
            </a:r>
            <a:endParaRPr lang="en-US" sz="2100" dirty="0"/>
          </a:p>
        </p:txBody>
      </p:sp>
      <p:sp>
        <p:nvSpPr>
          <p:cNvPr id="12" name="text div &quot;145k  10 weeks  EU  SSO stated&quot;"/>
          <p:cNvSpPr/>
          <p:nvPr/>
        </p:nvSpPr>
        <p:spPr>
          <a:xfrm>
            <a:off x="3695700" y="1764697"/>
            <a:ext cx="7887843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$145k · 10 weeks · EU + SSO stated</a:t>
            </a:r>
            <a:endParaRPr lang="en-US" sz="2100" dirty="0"/>
          </a:p>
        </p:txBody>
      </p:sp>
      <p:sp>
        <p:nvSpPr>
          <p:cNvPr id="13" name="text div.rule &quot;Birch&quot;"/>
          <p:cNvSpPr/>
          <p:nvPr/>
        </p:nvSpPr>
        <p:spPr>
          <a:xfrm>
            <a:off x="838200" y="2583400"/>
            <a:ext cx="2472309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Birch</a:t>
            </a:r>
            <a:endParaRPr lang="en-US" sz="2100" dirty="0"/>
          </a:p>
        </p:txBody>
      </p:sp>
      <p:sp>
        <p:nvSpPr>
          <p:cNvPr id="14" name="text div.rule &quot;Fails EU hosting&quot;"/>
          <p:cNvSpPr/>
          <p:nvPr/>
        </p:nvSpPr>
        <p:spPr>
          <a:xfrm>
            <a:off x="3695700" y="2583400"/>
            <a:ext cx="7887843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Fails EU hosting</a:t>
            </a:r>
            <a:endParaRPr lang="en-US" sz="2100" dirty="0"/>
          </a:p>
        </p:txBody>
      </p:sp>
      <p:sp>
        <p:nvSpPr>
          <p:cNvPr id="15" name="text div.rule &quot;Cedar standard&quot;"/>
          <p:cNvSpPr/>
          <p:nvPr/>
        </p:nvSpPr>
        <p:spPr>
          <a:xfrm>
            <a:off x="838200" y="3402104"/>
            <a:ext cx="2472309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Cedar standard</a:t>
            </a:r>
            <a:endParaRPr lang="en-US" sz="2100" dirty="0"/>
          </a:p>
        </p:txBody>
      </p:sp>
      <p:sp>
        <p:nvSpPr>
          <p:cNvPr id="16" name="text div.rule &quot;14 weeks exceeds deadline&quot;"/>
          <p:cNvSpPr/>
          <p:nvPr/>
        </p:nvSpPr>
        <p:spPr>
          <a:xfrm>
            <a:off x="3695700" y="3402104"/>
            <a:ext cx="7887843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14 weeks exceeds deadline</a:t>
            </a:r>
            <a:endParaRPr lang="en-US" sz="2100" dirty="0"/>
          </a:p>
        </p:txBody>
      </p:sp>
      <p:sp>
        <p:nvSpPr>
          <p:cNvPr id="17" name="text div.rule &quot;Cedar expedited&quot;"/>
          <p:cNvSpPr/>
          <p:nvPr/>
        </p:nvSpPr>
        <p:spPr>
          <a:xfrm>
            <a:off x="838200" y="4220807"/>
            <a:ext cx="2472309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Cedar expedited</a:t>
            </a:r>
            <a:endParaRPr lang="en-US" sz="2100" dirty="0"/>
          </a:p>
        </p:txBody>
      </p:sp>
      <p:sp>
        <p:nvSpPr>
          <p:cNvPr id="18" name="text div.rule &quot;185k exceeds budget&quot;"/>
          <p:cNvSpPr/>
          <p:nvPr/>
        </p:nvSpPr>
        <p:spPr>
          <a:xfrm>
            <a:off x="3695700" y="4220807"/>
            <a:ext cx="7887843" cy="3520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72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$185k exceeds budget</a:t>
            </a:r>
            <a:endParaRPr lang="en-US" sz="2100" dirty="0"/>
          </a:p>
        </p:txBody>
      </p:sp>
      <p:sp>
        <p:nvSpPr>
          <p:cNvPr id="19" name="text p.muted &quot;Supplier statements, not validated compliance."/>
          <p:cNvSpPr/>
          <p:nvPr/>
        </p:nvSpPr>
        <p:spPr>
          <a:xfrm>
            <a:off x="609600" y="5137428"/>
            <a:ext cx="11301984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CFD2D6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Supplier statements, not validated compliance.</a:t>
            </a:r>
            <a:endParaRPr lang="en-US" sz="1950" dirty="0"/>
          </a:p>
        </p:txBody>
      </p:sp>
      <p:sp>
        <p:nvSpPr>
          <p:cNvPr id="20" name="text span.folio &quot;04&quot;"/>
          <p:cNvSpPr/>
          <p:nvPr/>
        </p:nvSpPr>
        <p:spPr>
          <a:xfrm>
            <a:off x="11610975" y="6413474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div"/>
          <p:cNvSpPr/>
          <p:nvPr/>
        </p:nvSpPr>
        <p:spPr>
          <a:xfrm>
            <a:off x="609600" y="3388519"/>
            <a:ext cx="9143851" cy="323850"/>
          </a:xfrm>
          <a:prstGeom prst="rect">
            <a:avLst/>
          </a:prstGeom>
          <a:solidFill>
            <a:srgbClr val="A8E06C"/>
          </a:solidFill>
          <a:ln/>
        </p:spPr>
      </p:sp>
      <p:sp>
        <p:nvSpPr>
          <p:cNvPr id="4" name="shape div"/>
          <p:cNvSpPr/>
          <p:nvPr/>
        </p:nvSpPr>
        <p:spPr>
          <a:xfrm>
            <a:off x="9762976" y="3398044"/>
            <a:ext cx="1809750" cy="304800"/>
          </a:xfrm>
          <a:prstGeom prst="rect">
            <a:avLst/>
          </a:prstGeom>
          <a:noFill/>
          <a:ln w="19050">
            <a:solidFill>
              <a:srgbClr val="A8E06C"/>
            </a:solidFill>
            <a:prstDash val="solid"/>
          </a:ln>
        </p:spPr>
      </p:sp>
      <p:sp>
        <p:nvSpPr>
          <p:cNvPr id="5" name="text h2 &quot;Ten weeks is an estimate, not a commitment&quot;"/>
          <p:cNvSpPr/>
          <p:nvPr/>
        </p:nvSpPr>
        <p:spPr>
          <a:xfrm>
            <a:off x="609600" y="605981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Ten weeks is an estimate, not a commitment</a:t>
            </a:r>
            <a:endParaRPr lang="en-US" sz="3600" dirty="0"/>
          </a:p>
        </p:txBody>
      </p:sp>
      <p:sp>
        <p:nvSpPr>
          <p:cNvPr id="6" name="text p &quot;weeks estimated 2 weeks nominal headroom&quot;"/>
          <p:cNvSpPr/>
          <p:nvPr/>
        </p:nvSpPr>
        <p:spPr>
          <a:xfrm>
            <a:off x="2847975" y="2226647"/>
            <a:ext cx="3129629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weeks estimated</a:t>
            </a:r>
            <a:br/>
            <a:r>
              <a:rPr lang="en-US" sz="1950" dirty="0">
                <a:solidFill>
                  <a:srgbClr val="CFD2D6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2 weeks nominal headroom</a:t>
            </a:r>
            <a:endParaRPr lang="en-US" sz="1950" dirty="0"/>
          </a:p>
        </p:txBody>
      </p:sp>
      <p:sp>
        <p:nvSpPr>
          <p:cNvPr id="7" name="text p &quot;Ready source data&quot;"/>
          <p:cNvSpPr/>
          <p:nvPr/>
        </p:nvSpPr>
        <p:spPr>
          <a:xfrm>
            <a:off x="609600" y="4091464"/>
            <a:ext cx="3505657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Ready source data</a:t>
            </a:r>
            <a:endParaRPr lang="en-US" sz="1950" dirty="0"/>
          </a:p>
        </p:txBody>
      </p:sp>
      <p:sp>
        <p:nvSpPr>
          <p:cNvPr id="8" name="text p &quot;Mapping decisions: five business days&quot;"/>
          <p:cNvSpPr/>
          <p:nvPr/>
        </p:nvSpPr>
        <p:spPr>
          <a:xfrm>
            <a:off x="4394150" y="4091464"/>
            <a:ext cx="3505657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Mapping decisions:</a:t>
            </a:r>
            <a:br/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five business days</a:t>
            </a:r>
            <a:endParaRPr lang="en-US" sz="1950" dirty="0"/>
          </a:p>
        </p:txBody>
      </p:sp>
      <p:sp>
        <p:nvSpPr>
          <p:cNvPr id="9" name="text p &quot;One rehearsal&quot;"/>
          <p:cNvSpPr/>
          <p:nvPr/>
        </p:nvSpPr>
        <p:spPr>
          <a:xfrm>
            <a:off x="8178701" y="4091464"/>
            <a:ext cx="3505810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One rehearsal</a:t>
            </a:r>
            <a:endParaRPr lang="en-US" sz="1950" dirty="0"/>
          </a:p>
        </p:txBody>
      </p:sp>
      <p:sp>
        <p:nvSpPr>
          <p:cNvPr id="10" name="text p.muted &quot;All suppliers: unsigned milestones ERP connect"/>
          <p:cNvSpPr/>
          <p:nvPr/>
        </p:nvSpPr>
        <p:spPr>
          <a:xfrm>
            <a:off x="609600" y="6072188"/>
            <a:ext cx="5533263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CFD2D6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All suppliers: unsigned milestones; ERP connector untested.</a:t>
            </a:r>
            <a:endParaRPr lang="en-US" sz="1500" dirty="0"/>
          </a:p>
        </p:txBody>
      </p:sp>
      <p:sp>
        <p:nvSpPr>
          <p:cNvPr id="11" name="text span.folio &quot;05&quot;"/>
          <p:cNvSpPr/>
          <p:nvPr/>
        </p:nvSpPr>
        <p:spPr>
          <a:xfrm>
            <a:off x="11610975" y="6413474"/>
            <a:ext cx="219075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"/>
          <p:cNvSpPr/>
          <p:nvPr/>
        </p:nvSpPr>
        <p:spPr>
          <a:xfrm>
            <a:off x="609600" y="4760863"/>
            <a:ext cx="10972800" cy="1905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3" name="text h2 &quot;Attachments remain Alders exit risk&quot;"/>
          <p:cNvSpPr/>
          <p:nvPr/>
        </p:nvSpPr>
        <p:spPr>
          <a:xfrm>
            <a:off x="609600" y="605981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Attachments remain Alder’s exit risk</a:t>
            </a:r>
            <a:endParaRPr lang="en-US" sz="3600" dirty="0"/>
          </a:p>
        </p:txBody>
      </p:sp>
      <p:sp>
        <p:nvSpPr>
          <p:cNvPr id="4" name="text h3 &quot;Records&quot;"/>
          <p:cNvSpPr/>
          <p:nvPr/>
        </p:nvSpPr>
        <p:spPr>
          <a:xfrm>
            <a:off x="609600" y="1738313"/>
            <a:ext cx="5337048" cy="500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938"/>
              </a:lnSpc>
              <a:buNone/>
            </a:pPr>
            <a:r>
              <a:rPr lang="en-US" sz="3150" spc="-31" kern="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Records</a:t>
            </a:r>
            <a:endParaRPr lang="en-US" sz="3150" dirty="0"/>
          </a:p>
        </p:txBody>
      </p:sp>
      <p:sp>
        <p:nvSpPr>
          <p:cNvPr id="5" name="text p &quot;Export API&quot;"/>
          <p:cNvSpPr/>
          <p:nvPr/>
        </p:nvSpPr>
        <p:spPr>
          <a:xfrm>
            <a:off x="609600" y="2428399"/>
            <a:ext cx="5337048" cy="6915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445"/>
              </a:lnSpc>
              <a:buNone/>
            </a:pPr>
            <a:r>
              <a:rPr lang="en-US" sz="495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Export API</a:t>
            </a:r>
            <a:endParaRPr lang="en-US" sz="4950" dirty="0"/>
          </a:p>
        </p:txBody>
      </p:sp>
      <p:sp>
        <p:nvSpPr>
          <p:cNvPr id="6" name="text h3 &quot;Attachments&quot;"/>
          <p:cNvSpPr/>
          <p:nvPr/>
        </p:nvSpPr>
        <p:spPr>
          <a:xfrm>
            <a:off x="6400800" y="1738313"/>
            <a:ext cx="5337048" cy="5000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938"/>
              </a:lnSpc>
              <a:buNone/>
            </a:pPr>
            <a:r>
              <a:rPr lang="en-US" sz="3150" spc="-31" kern="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Attachments</a:t>
            </a:r>
            <a:endParaRPr lang="en-US" sz="3150" dirty="0"/>
          </a:p>
        </p:txBody>
      </p:sp>
      <p:sp>
        <p:nvSpPr>
          <p:cNvPr id="7" name="text p &quot;Manual admin workflow&quot;"/>
          <p:cNvSpPr/>
          <p:nvPr/>
        </p:nvSpPr>
        <p:spPr>
          <a:xfrm>
            <a:off x="6400800" y="2428399"/>
            <a:ext cx="5337048" cy="1382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5445"/>
              </a:lnSpc>
              <a:buNone/>
            </a:pPr>
            <a:r>
              <a:rPr lang="en-US" sz="495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Manual</a:t>
            </a:r>
            <a:br/>
            <a:r>
              <a:rPr lang="en-US" sz="4950" dirty="0">
                <a:solidFill>
                  <a:srgbClr val="000000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admin workflow</a:t>
            </a:r>
            <a:endParaRPr lang="en-US" sz="4950" dirty="0"/>
          </a:p>
        </p:txBody>
      </p:sp>
      <p:sp>
        <p:nvSpPr>
          <p:cNvPr id="8" name="text p &quot;Automated bulk export excluded&quot;"/>
          <p:cNvSpPr/>
          <p:nvPr/>
        </p:nvSpPr>
        <p:spPr>
          <a:xfrm>
            <a:off x="6400800" y="3983712"/>
            <a:ext cx="5337048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Automated bulk export excluded</a:t>
            </a:r>
            <a:endParaRPr lang="en-US" sz="1950" dirty="0"/>
          </a:p>
        </p:txBody>
      </p:sp>
      <p:sp>
        <p:nvSpPr>
          <p:cNvPr id="9" name="text p &quot;Test migration in and export out separately: com&quot;"/>
          <p:cNvSpPr/>
          <p:nvPr/>
        </p:nvSpPr>
        <p:spPr>
          <a:xfrm>
            <a:off x="609600" y="5006608"/>
            <a:ext cx="11301984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Test migration in and export out separately: completeness, effort, fees, acceptance.</a:t>
            </a:r>
            <a:endParaRPr lang="en-US" sz="1950" dirty="0"/>
          </a:p>
        </p:txBody>
      </p:sp>
      <p:sp>
        <p:nvSpPr>
          <p:cNvPr id="10" name="text p.small &quot;Cedar lacks end-to-end export evidence superio"/>
          <p:cNvSpPr/>
          <p:nvPr/>
        </p:nvSpPr>
        <p:spPr>
          <a:xfrm>
            <a:off x="609600" y="5521821"/>
            <a:ext cx="11301984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Cedar lacks end-to-end export evidence; superiority is unproven.</a:t>
            </a:r>
            <a:endParaRPr lang="en-US" sz="1500" dirty="0"/>
          </a:p>
        </p:txBody>
      </p:sp>
      <p:sp>
        <p:nvSpPr>
          <p:cNvPr id="11" name="text span.folio &quot;06&quot;"/>
          <p:cNvSpPr/>
          <p:nvPr/>
        </p:nvSpPr>
        <p:spPr>
          <a:xfrm>
            <a:off x="11601450" y="6413474"/>
            <a:ext cx="228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section.rule"/>
          <p:cNvSpPr/>
          <p:nvPr/>
        </p:nvSpPr>
        <p:spPr>
          <a:xfrm>
            <a:off x="609600" y="1597819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3" name="shape section.rule"/>
          <p:cNvSpPr/>
          <p:nvPr/>
        </p:nvSpPr>
        <p:spPr>
          <a:xfrm>
            <a:off x="6400800" y="1597819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4" name="shape section.rule"/>
          <p:cNvSpPr/>
          <p:nvPr/>
        </p:nvSpPr>
        <p:spPr>
          <a:xfrm>
            <a:off x="609600" y="3448348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5" name="shape section.rule"/>
          <p:cNvSpPr/>
          <p:nvPr/>
        </p:nvSpPr>
        <p:spPr>
          <a:xfrm>
            <a:off x="6400800" y="3448348"/>
            <a:ext cx="51816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6" name="text h2 &quot;Close four gates before signature&quot;"/>
          <p:cNvSpPr/>
          <p:nvPr/>
        </p:nvSpPr>
        <p:spPr>
          <a:xfrm>
            <a:off x="609600" y="605981"/>
            <a:ext cx="1130198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032"/>
              </a:lnSpc>
              <a:buNone/>
            </a:pPr>
            <a:r>
              <a:rPr lang="en-US" sz="3600" spc="-15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Close four gates before signature</a:t>
            </a:r>
            <a:endParaRPr lang="en-US" sz="3600" dirty="0"/>
          </a:p>
        </p:txBody>
      </p:sp>
      <p:sp>
        <p:nvSpPr>
          <p:cNvPr id="7" name="text h3.signal &quot;IT  Security&quot;"/>
          <p:cNvSpPr/>
          <p:nvPr/>
        </p:nvSpPr>
        <p:spPr>
          <a:xfrm>
            <a:off x="609600" y="1795463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IT / Security</a:t>
            </a:r>
            <a:endParaRPr lang="en-US" sz="2250" dirty="0"/>
          </a:p>
        </p:txBody>
      </p:sp>
      <p:sp>
        <p:nvSpPr>
          <p:cNvPr id="8" name="text p &quot;Validate EU hosting, data flows, SSO, security.&quot;"/>
          <p:cNvSpPr/>
          <p:nvPr/>
        </p:nvSpPr>
        <p:spPr>
          <a:xfrm>
            <a:off x="609600" y="2296001"/>
            <a:ext cx="5337048" cy="346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Validate EU hosting, data flows, SSO, security.</a:t>
            </a:r>
            <a:endParaRPr lang="en-US" sz="1950" dirty="0"/>
          </a:p>
        </p:txBody>
      </p:sp>
      <p:sp>
        <p:nvSpPr>
          <p:cNvPr id="9" name="text h3.signal &quot;Operations  Migration&quot;"/>
          <p:cNvSpPr/>
          <p:nvPr/>
        </p:nvSpPr>
        <p:spPr>
          <a:xfrm>
            <a:off x="6400800" y="1795463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Operations / Migration</a:t>
            </a:r>
            <a:endParaRPr lang="en-US" sz="2250" dirty="0"/>
          </a:p>
        </p:txBody>
      </p:sp>
      <p:sp>
        <p:nvSpPr>
          <p:cNvPr id="10" name="text p &quot;Test attachments, migration, export agree accep&quot;"/>
          <p:cNvSpPr/>
          <p:nvPr/>
        </p:nvSpPr>
        <p:spPr>
          <a:xfrm>
            <a:off x="6400800" y="2296001"/>
            <a:ext cx="5337048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Test attachments, migration, export; agree acceptance.</a:t>
            </a:r>
            <a:endParaRPr lang="en-US" sz="1950" dirty="0"/>
          </a:p>
        </p:txBody>
      </p:sp>
      <p:sp>
        <p:nvSpPr>
          <p:cNvPr id="11" name="text h3.signal &quot;Finance  Procurement&quot;"/>
          <p:cNvSpPr/>
          <p:nvPr/>
        </p:nvSpPr>
        <p:spPr>
          <a:xfrm>
            <a:off x="609600" y="3645991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Finance / Procurement</a:t>
            </a:r>
            <a:endParaRPr lang="en-US" sz="2250" dirty="0"/>
          </a:p>
        </p:txBody>
      </p:sp>
      <p:sp>
        <p:nvSpPr>
          <p:cNvPr id="12" name="text p &quot;Validate allowance against 18,000-ticketmonth w&quot;"/>
          <p:cNvSpPr/>
          <p:nvPr/>
        </p:nvSpPr>
        <p:spPr>
          <a:xfrm>
            <a:off x="609600" y="4146530"/>
            <a:ext cx="5337048" cy="10399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Validate allowance against 18,000-ticket/month workload; confirm overages, taxes, limits.</a:t>
            </a:r>
            <a:endParaRPr lang="en-US" sz="1950" dirty="0"/>
          </a:p>
        </p:txBody>
      </p:sp>
      <p:sp>
        <p:nvSpPr>
          <p:cNvPr id="13" name="text h3.signal &quot;Programme  Supplier&quot;"/>
          <p:cNvSpPr/>
          <p:nvPr/>
        </p:nvSpPr>
        <p:spPr>
          <a:xfrm>
            <a:off x="6400800" y="3645991"/>
            <a:ext cx="5337048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spc="-22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Programme / Supplier</a:t>
            </a:r>
            <a:endParaRPr lang="en-US" sz="2250" dirty="0"/>
          </a:p>
        </p:txBody>
      </p:sp>
      <p:sp>
        <p:nvSpPr>
          <p:cNvPr id="14" name="text p &quot;Resource contractual 12-week completion test ER&quot;"/>
          <p:cNvSpPr/>
          <p:nvPr/>
        </p:nvSpPr>
        <p:spPr>
          <a:xfrm>
            <a:off x="6400800" y="4146530"/>
            <a:ext cx="5337048" cy="6933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Resource contractual 12-week completion; test ERP.</a:t>
            </a:r>
            <a:endParaRPr lang="en-US" sz="1950" dirty="0"/>
          </a:p>
        </p:txBody>
      </p:sp>
      <p:sp>
        <p:nvSpPr>
          <p:cNvPr id="15" name="text span.folio &quot;07&quot;"/>
          <p:cNvSpPr/>
          <p:nvPr/>
        </p:nvSpPr>
        <p:spPr>
          <a:xfrm>
            <a:off x="11620500" y="6413474"/>
            <a:ext cx="20955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584"/>
              </a:lnSpc>
              <a:buNone/>
            </a:pPr>
            <a:r>
              <a:rPr lang="en-US" sz="1200" dirty="0">
                <a:solidFill>
                  <a:srgbClr val="8F959D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07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Prefer Alder. Award only after validation.&quot;"/>
          <p:cNvSpPr/>
          <p:nvPr/>
        </p:nvSpPr>
        <p:spPr>
          <a:xfrm>
            <a:off x="3467100" y="1667054"/>
            <a:ext cx="8339137" cy="23401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6143"/>
              </a:lnSpc>
              <a:buNone/>
            </a:pPr>
            <a:r>
              <a:rPr lang="en-US" sz="5850" spc="-300" kern="0" dirty="0">
                <a:solidFill>
                  <a:srgbClr val="FFFFFF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Prefer Alder.</a:t>
            </a:r>
            <a:br/>
            <a:r>
              <a:rPr lang="en-US" sz="5850" spc="-300" kern="0" dirty="0">
                <a:solidFill>
                  <a:srgbClr val="A8E06C"/>
                </a:solidFill>
                <a:latin typeface="Manrope ExtraBold" pitchFamily="34" charset="0"/>
                <a:ea typeface="Manrope ExtraBold" pitchFamily="34" charset="-122"/>
                <a:cs typeface="Manrope ExtraBold" pitchFamily="34" charset="-120"/>
              </a:rPr>
              <a:t>Award only after validation.</a:t>
            </a:r>
            <a:endParaRPr lang="en-US" sz="5850" dirty="0"/>
          </a:p>
        </p:txBody>
      </p:sp>
      <p:sp>
        <p:nvSpPr>
          <p:cNvPr id="4" name="text p &quot;If gates fail, return to leadership. No automati&quot;"/>
          <p:cNvSpPr/>
          <p:nvPr/>
        </p:nvSpPr>
        <p:spPr>
          <a:xfrm>
            <a:off x="3467100" y="4429512"/>
            <a:ext cx="7848600" cy="7466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4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If gates fail, return to leadership.</a:t>
            </a:r>
            <a:br/>
            <a:r>
              <a:rPr lang="en-US" sz="21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No automatic substitution.</a:t>
            </a:r>
            <a:endParaRPr lang="en-US" sz="2100" dirty="0"/>
          </a:p>
        </p:txBody>
      </p:sp>
      <p:sp>
        <p:nvSpPr>
          <p:cNvPr id="5" name="text p.small &quot;Synthetic procurement scenario&quot;"/>
          <p:cNvSpPr/>
          <p:nvPr/>
        </p:nvSpPr>
        <p:spPr>
          <a:xfrm>
            <a:off x="8705850" y="6262688"/>
            <a:ext cx="2962847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1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Manrope" pitchFamily="34" charset="0"/>
                <a:ea typeface="Manrope" pitchFamily="34" charset="-122"/>
                <a:cs typeface="Manrope" pitchFamily="34" charset="-120"/>
              </a:rPr>
              <a:t>Synthetic procurement scenario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Choose the platform. Keep the requirements.</dc:title>
  <dc:subject>PptxGenJS Presentation</dc:subject>
  <dc:creator>PptxGenJS</dc:creator>
  <cp:lastModifiedBy>PptxGenJS</cp:lastModifiedBy>
  <cp:revision>1</cp:revision>
  <dcterms:created xsi:type="dcterms:W3CDTF">2026-10-31T19:07:22Z</dcterms:created>
  <dcterms:modified xsi:type="dcterms:W3CDTF">2026-10-31T19:07:22Z</dcterms:modified>
</cp:coreProperties>
</file>