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12192000" cy="6858000"/>
  <p:notesSz cx="6858000" cy="12192000"/>
  <p:embeddedFontLst>
    <p:embeddedFont>
      <p:font typeface="Zilla Slab" pitchFamily="2" charset="0"/>
      <p:bold r:id="rId15"/>
    </p:embeddedFont>
    <p:embeddedFont>
      <p:font typeface="Source Sans 3" pitchFamily="2" charset="0"/>
      <p:regular r:id="rId16"/>
      <p:bold r:id="rId17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5" Type="http://schemas.openxmlformats.org/officeDocument/2006/relationships/font" Target="fonts/font1.fntdata"/><Relationship Id="rId16" Type="http://schemas.openxmlformats.org/officeDocument/2006/relationships/font" Target="fonts/font2.fntdata"/><Relationship Id="rId17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EAF0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img &quot;People-free illustration of a support workspace &quot;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3238500"/>
            <a:ext cx="12192000" cy="3619500"/>
          </a:xfrm>
          <a:prstGeom prst="rect">
            <a:avLst/>
          </a:prstGeom>
        </p:spPr>
      </p:pic>
      <p:sp>
        <p:nvSpPr>
          <p:cNvPr id="3" name="text h1 &quot;AI risk in support. A field guide to customer ou&quot;"/>
          <p:cNvSpPr/>
          <p:nvPr/>
        </p:nvSpPr>
        <p:spPr>
          <a:xfrm>
            <a:off x="609600" y="525780"/>
            <a:ext cx="11301984" cy="24459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6420"/>
              </a:lnSpc>
              <a:buNone/>
            </a:pPr>
            <a:r>
              <a:rPr lang="en-US" sz="6000" b="1" spc="-150" kern="0" dirty="0">
                <a:solidFill>
                  <a:srgbClr val="000000"/>
                </a:solidFill>
                <a:latin typeface="Zilla Slab" pitchFamily="34" charset="0"/>
                <a:ea typeface="Zilla Slab" pitchFamily="34" charset="-122"/>
                <a:cs typeface="Zilla Slab" pitchFamily="34" charset="-120"/>
              </a:rPr>
              <a:t>AI risk in support.</a:t>
            </a:r>
            <a:br/>
            <a:r>
              <a:rPr lang="en-US" sz="6000" b="1" spc="-150" kern="0" dirty="0">
                <a:solidFill>
                  <a:srgbClr val="142A47"/>
                </a:solidFill>
                <a:latin typeface="Zilla Slab" pitchFamily="34" charset="0"/>
                <a:ea typeface="Zilla Slab" pitchFamily="34" charset="-122"/>
                <a:cs typeface="Zilla Slab" pitchFamily="34" charset="-120"/>
              </a:rPr>
              <a:t>A field guide to</a:t>
            </a:r>
            <a:br/>
            <a:r>
              <a:rPr lang="en-US" sz="6000" b="1" spc="-150" kern="0" dirty="0">
                <a:solidFill>
                  <a:srgbClr val="142A47"/>
                </a:solidFill>
                <a:latin typeface="Zilla Slab" pitchFamily="34" charset="0"/>
                <a:ea typeface="Zilla Slab" pitchFamily="34" charset="-122"/>
                <a:cs typeface="Zilla Slab" pitchFamily="34" charset="-120"/>
              </a:rPr>
              <a:t>customer outcomes.</a:t>
            </a:r>
            <a:endParaRPr lang="en-US" sz="6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EAF0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ackground raster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h2 &quot;Familiar harms. Less predictable failures.&quot;"/>
          <p:cNvSpPr/>
          <p:nvPr/>
        </p:nvSpPr>
        <p:spPr>
          <a:xfrm>
            <a:off x="609600" y="533400"/>
            <a:ext cx="11301984" cy="1028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050"/>
              </a:lnSpc>
              <a:buNone/>
            </a:pPr>
            <a:r>
              <a:rPr lang="en-US" sz="3750" b="1" spc="-60" kern="0" dirty="0">
                <a:solidFill>
                  <a:srgbClr val="000000"/>
                </a:solidFill>
                <a:latin typeface="Zilla Slab" pitchFamily="34" charset="0"/>
                <a:ea typeface="Zilla Slab" pitchFamily="34" charset="-122"/>
                <a:cs typeface="Zilla Slab" pitchFamily="34" charset="-120"/>
              </a:rPr>
              <a:t>Familiar harms.</a:t>
            </a:r>
            <a:br/>
            <a:r>
              <a:rPr lang="en-US" sz="3750" b="1" spc="-60" kern="0" dirty="0">
                <a:solidFill>
                  <a:srgbClr val="000000"/>
                </a:solidFill>
                <a:latin typeface="Zilla Slab" pitchFamily="34" charset="0"/>
                <a:ea typeface="Zilla Slab" pitchFamily="34" charset="-122"/>
                <a:cs typeface="Zilla Slab" pitchFamily="34" charset="-120"/>
              </a:rPr>
              <a:t>Less predictable failures.</a:t>
            </a:r>
            <a:endParaRPr lang="en-US" sz="3750" dirty="0"/>
          </a:p>
        </p:txBody>
      </p:sp>
      <p:sp>
        <p:nvSpPr>
          <p:cNvPr id="4" name="text h3.navy &quot;Fixed routing rule&quot;"/>
          <p:cNvSpPr/>
          <p:nvPr/>
        </p:nvSpPr>
        <p:spPr>
          <a:xfrm>
            <a:off x="609600" y="2434590"/>
            <a:ext cx="5337048" cy="350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60"/>
              </a:lnSpc>
              <a:buNone/>
            </a:pPr>
            <a:r>
              <a:rPr lang="en-US" sz="2400" b="1" spc="-24" kern="0" dirty="0">
                <a:solidFill>
                  <a:srgbClr val="142A47"/>
                </a:solidFill>
                <a:latin typeface="Zilla Slab" pitchFamily="34" charset="0"/>
                <a:ea typeface="Zilla Slab" pitchFamily="34" charset="-122"/>
                <a:cs typeface="Zilla Slab" pitchFamily="34" charset="-120"/>
              </a:rPr>
              <a:t>Fixed routing rule</a:t>
            </a:r>
            <a:endParaRPr lang="en-US" sz="2400" dirty="0"/>
          </a:p>
        </p:txBody>
      </p:sp>
      <p:sp>
        <p:nvSpPr>
          <p:cNvPr id="5" name="text p &quot;Faulty conditions repeat errors.&quot;"/>
          <p:cNvSpPr/>
          <p:nvPr/>
        </p:nvSpPr>
        <p:spPr>
          <a:xfrm>
            <a:off x="609600" y="2903190"/>
            <a:ext cx="5337048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25"/>
              </a:lnSpc>
              <a:buNone/>
            </a:pPr>
            <a:r>
              <a:rPr lang="en-US" sz="2100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Faulty conditions repeat errors.</a:t>
            </a:r>
            <a:endParaRPr lang="en-US" sz="2100" dirty="0"/>
          </a:p>
        </p:txBody>
      </p:sp>
      <p:sp>
        <p:nvSpPr>
          <p:cNvPr id="6" name="text h3.navy &quot;AI classifier&quot;"/>
          <p:cNvSpPr/>
          <p:nvPr/>
        </p:nvSpPr>
        <p:spPr>
          <a:xfrm>
            <a:off x="6667500" y="2434590"/>
            <a:ext cx="4787646" cy="350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60"/>
              </a:lnSpc>
              <a:buNone/>
            </a:pPr>
            <a:r>
              <a:rPr lang="en-US" sz="2400" b="1" spc="-24" kern="0" dirty="0">
                <a:solidFill>
                  <a:srgbClr val="142A47"/>
                </a:solidFill>
                <a:latin typeface="Zilla Slab" pitchFamily="34" charset="0"/>
                <a:ea typeface="Zilla Slab" pitchFamily="34" charset="-122"/>
                <a:cs typeface="Zilla Slab" pitchFamily="34" charset="-120"/>
              </a:rPr>
              <a:t>AI classifier</a:t>
            </a:r>
            <a:endParaRPr lang="en-US" sz="2400" dirty="0"/>
          </a:p>
        </p:txBody>
      </p:sp>
      <p:sp>
        <p:nvSpPr>
          <p:cNvPr id="7" name="text p &quot;Unfamiliar wording shifts routing.&quot;"/>
          <p:cNvSpPr/>
          <p:nvPr/>
        </p:nvSpPr>
        <p:spPr>
          <a:xfrm>
            <a:off x="6667500" y="2903190"/>
            <a:ext cx="4787646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25"/>
              </a:lnSpc>
              <a:buNone/>
            </a:pPr>
            <a:r>
              <a:rPr lang="en-US" sz="2100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Unfamiliar wording shifts routing.</a:t>
            </a:r>
            <a:endParaRPr lang="en-US" sz="2100" dirty="0"/>
          </a:p>
        </p:txBody>
      </p:sp>
      <p:sp>
        <p:nvSpPr>
          <p:cNvPr id="8" name="text p.navy &quot;AI adds uncertain outputs, data dependence and "/>
          <p:cNvSpPr/>
          <p:nvPr/>
        </p:nvSpPr>
        <p:spPr>
          <a:xfrm>
            <a:off x="609600" y="5151090"/>
            <a:ext cx="11301984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25"/>
              </a:lnSpc>
              <a:buNone/>
            </a:pPr>
            <a:r>
              <a:rPr lang="en-US" sz="2100" dirty="0">
                <a:solidFill>
                  <a:srgbClr val="142A47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AI adds uncertain outputs, data dependence and human overreliance.</a:t>
            </a:r>
            <a:endParaRPr lang="en-US" sz="2100" dirty="0"/>
          </a:p>
        </p:txBody>
      </p:sp>
      <p:sp>
        <p:nvSpPr>
          <p:cNvPr id="9" name="text p.small &quot;Both delay service. Reviewers can compound err"/>
          <p:cNvSpPr/>
          <p:nvPr/>
        </p:nvSpPr>
        <p:spPr>
          <a:xfrm>
            <a:off x="609600" y="6038850"/>
            <a:ext cx="10301288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25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Both delay service. Reviewers can compound errors.</a:t>
            </a:r>
            <a:endParaRPr lang="en-US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EAF0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ackground raster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p"/>
          <p:cNvSpPr/>
          <p:nvPr/>
        </p:nvSpPr>
        <p:spPr>
          <a:xfrm>
            <a:off x="7964537" y="5219700"/>
            <a:ext cx="3617714" cy="664369"/>
          </a:xfrm>
          <a:prstGeom prst="roundRect">
            <a:avLst>
              <a:gd name="adj" fmla="val 22939"/>
            </a:avLst>
          </a:prstGeom>
          <a:solidFill>
            <a:srgbClr val="FFB38A"/>
          </a:solidFill>
          <a:ln/>
        </p:spPr>
      </p:sp>
      <p:sp>
        <p:nvSpPr>
          <p:cNvPr id="4" name="text h2 &quot;Follow the request. Track the authority.&quot;"/>
          <p:cNvSpPr/>
          <p:nvPr/>
        </p:nvSpPr>
        <p:spPr>
          <a:xfrm>
            <a:off x="609600" y="533400"/>
            <a:ext cx="11301984" cy="1028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050"/>
              </a:lnSpc>
              <a:buNone/>
            </a:pPr>
            <a:r>
              <a:rPr lang="en-US" sz="3750" b="1" spc="-60" kern="0" dirty="0">
                <a:solidFill>
                  <a:srgbClr val="000000"/>
                </a:solidFill>
                <a:latin typeface="Zilla Slab" pitchFamily="34" charset="0"/>
                <a:ea typeface="Zilla Slab" pitchFamily="34" charset="-122"/>
                <a:cs typeface="Zilla Slab" pitchFamily="34" charset="-120"/>
              </a:rPr>
              <a:t>Follow the request.</a:t>
            </a:r>
            <a:br/>
            <a:r>
              <a:rPr lang="en-US" sz="3750" b="1" spc="-60" kern="0" dirty="0">
                <a:solidFill>
                  <a:srgbClr val="000000"/>
                </a:solidFill>
                <a:latin typeface="Zilla Slab" pitchFamily="34" charset="0"/>
                <a:ea typeface="Zilla Slab" pitchFamily="34" charset="-122"/>
                <a:cs typeface="Zilla Slab" pitchFamily="34" charset="-120"/>
              </a:rPr>
              <a:t>Track the authority.</a:t>
            </a:r>
            <a:endParaRPr lang="en-US" sz="3750" dirty="0"/>
          </a:p>
        </p:txBody>
      </p:sp>
      <p:sp>
        <p:nvSpPr>
          <p:cNvPr id="5" name="text p &quot;AI advises &quot;"/>
          <p:cNvSpPr/>
          <p:nvPr/>
        </p:nvSpPr>
        <p:spPr>
          <a:xfrm>
            <a:off x="609600" y="5382816"/>
            <a:ext cx="3105256" cy="3214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31"/>
              </a:lnSpc>
              <a:buNone/>
            </a:pPr>
            <a:r>
              <a:rPr lang="en-US" sz="2025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AI advises →</a:t>
            </a:r>
            <a:endParaRPr lang="en-US" sz="2025" dirty="0"/>
          </a:p>
        </p:txBody>
      </p:sp>
      <p:sp>
        <p:nvSpPr>
          <p:cNvPr id="6" name="text p &quot;Acts after approval &quot;"/>
          <p:cNvSpPr/>
          <p:nvPr/>
        </p:nvSpPr>
        <p:spPr>
          <a:xfrm>
            <a:off x="3910161" y="5382816"/>
            <a:ext cx="3881685" cy="3214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31"/>
              </a:lnSpc>
              <a:buNone/>
            </a:pPr>
            <a:r>
              <a:rPr lang="en-US" sz="2025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Acts after approval →</a:t>
            </a:r>
            <a:endParaRPr lang="en-US" sz="2025" dirty="0"/>
          </a:p>
        </p:txBody>
      </p:sp>
      <p:sp>
        <p:nvSpPr>
          <p:cNvPr id="7" name="text p &quot;Acts autonomously&quot;"/>
          <p:cNvSpPr/>
          <p:nvPr/>
        </p:nvSpPr>
        <p:spPr>
          <a:xfrm>
            <a:off x="8135987" y="5382816"/>
            <a:ext cx="3373058" cy="3214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31"/>
              </a:lnSpc>
              <a:buNone/>
            </a:pPr>
            <a:r>
              <a:rPr lang="en-US" sz="2025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Acts autonomously</a:t>
            </a:r>
            <a:endParaRPr lang="en-US" sz="2025" dirty="0"/>
          </a:p>
        </p:txBody>
      </p:sp>
      <p:sp>
        <p:nvSpPr>
          <p:cNvPr id="8" name="text p.questions &quot;At each handoff: data permissions reviewer"/>
          <p:cNvSpPr/>
          <p:nvPr/>
        </p:nvSpPr>
        <p:spPr>
          <a:xfrm>
            <a:off x="609600" y="6148388"/>
            <a:ext cx="11301984" cy="3095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38"/>
              </a:lnSpc>
              <a:buNone/>
            </a:pPr>
            <a:r>
              <a:rPr lang="en-US" sz="1950" dirty="0">
                <a:solidFill>
                  <a:srgbClr val="142A47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At each handoff: data? permissions? reviewer? human access?</a:t>
            </a:r>
            <a:endParaRPr lang="en-US" sz="19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142A4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ackground raster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h2 &quot;Where a draft becomes a promise.&quot;"/>
          <p:cNvSpPr/>
          <p:nvPr/>
        </p:nvSpPr>
        <p:spPr>
          <a:xfrm>
            <a:off x="609600" y="529590"/>
            <a:ext cx="11301984" cy="12344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860"/>
              </a:lnSpc>
              <a:buNone/>
            </a:pPr>
            <a:r>
              <a:rPr lang="en-US" sz="4500" b="1" spc="-60" kern="0" dirty="0">
                <a:solidFill>
                  <a:srgbClr val="FFFFFF"/>
                </a:solidFill>
                <a:latin typeface="Zilla Slab" pitchFamily="34" charset="0"/>
                <a:ea typeface="Zilla Slab" pitchFamily="34" charset="-122"/>
                <a:cs typeface="Zilla Slab" pitchFamily="34" charset="-120"/>
              </a:rPr>
              <a:t>Where a draft</a:t>
            </a:r>
            <a:br/>
            <a:r>
              <a:rPr lang="en-US" sz="4500" b="1" spc="-60" kern="0" dirty="0">
                <a:solidFill>
                  <a:srgbClr val="FFFFFF"/>
                </a:solidFill>
                <a:latin typeface="Zilla Slab" pitchFamily="34" charset="0"/>
                <a:ea typeface="Zilla Slab" pitchFamily="34" charset="-122"/>
                <a:cs typeface="Zilla Slab" pitchFamily="34" charset="-120"/>
              </a:rPr>
              <a:t>becomes a promise.</a:t>
            </a:r>
            <a:endParaRPr lang="en-US" sz="4500" dirty="0"/>
          </a:p>
        </p:txBody>
      </p:sp>
      <p:sp>
        <p:nvSpPr>
          <p:cNvPr id="4" name="text p.small &quot;Illustrative refund case&quot;"/>
          <p:cNvSpPr/>
          <p:nvPr/>
        </p:nvSpPr>
        <p:spPr>
          <a:xfrm>
            <a:off x="609600" y="2034480"/>
            <a:ext cx="11301984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250"/>
              </a:lnSpc>
              <a:buNone/>
            </a:pPr>
            <a:r>
              <a:rPr lang="en-US" sz="180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Illustrative refund case</a:t>
            </a:r>
            <a:endParaRPr lang="en-US" sz="1800" dirty="0"/>
          </a:p>
        </p:txBody>
      </p:sp>
      <p:sp>
        <p:nvSpPr>
          <p:cNvPr id="5" name="text p.rule &quot;Company rule: Billing reviews eligibility befor"/>
          <p:cNvSpPr/>
          <p:nvPr/>
        </p:nvSpPr>
        <p:spPr>
          <a:xfrm>
            <a:off x="609600" y="5994797"/>
            <a:ext cx="10301288" cy="3214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31"/>
              </a:lnSpc>
              <a:buNone/>
            </a:pPr>
            <a:r>
              <a:rPr lang="en-US" sz="2025" b="1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Company rule:</a:t>
            </a:r>
            <a:r>
              <a:rPr lang="en-US" sz="2025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Billing reviews eligibility before support promises approval.</a:t>
            </a:r>
            <a:endParaRPr lang="en-US" sz="2025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EAF0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div.record"/>
          <p:cNvSpPr/>
          <p:nvPr/>
        </p:nvSpPr>
        <p:spPr>
          <a:xfrm>
            <a:off x="609600" y="1657350"/>
            <a:ext cx="10972800" cy="3324076"/>
          </a:xfrm>
          <a:prstGeom prst="roundRect">
            <a:avLst>
              <a:gd name="adj" fmla="val 5731"/>
            </a:avLst>
          </a:prstGeom>
          <a:solidFill>
            <a:srgbClr val="FFFFFF"/>
          </a:solidFill>
          <a:ln/>
        </p:spPr>
      </p:sp>
      <p:sp>
        <p:nvSpPr>
          <p:cNvPr id="3" name="shape div.label"/>
          <p:cNvSpPr/>
          <p:nvPr/>
        </p:nvSpPr>
        <p:spPr>
          <a:xfrm>
            <a:off x="914400" y="2417415"/>
            <a:ext cx="2286000" cy="9525"/>
          </a:xfrm>
          <a:prstGeom prst="rect">
            <a:avLst/>
          </a:prstGeom>
          <a:solidFill>
            <a:srgbClr val="EAF0F6"/>
          </a:solidFill>
          <a:ln/>
        </p:spPr>
      </p:sp>
      <p:sp>
        <p:nvSpPr>
          <p:cNvPr id="4" name="shape div"/>
          <p:cNvSpPr/>
          <p:nvPr/>
        </p:nvSpPr>
        <p:spPr>
          <a:xfrm>
            <a:off x="3200400" y="2417415"/>
            <a:ext cx="8077200" cy="9525"/>
          </a:xfrm>
          <a:prstGeom prst="rect">
            <a:avLst/>
          </a:prstGeom>
          <a:solidFill>
            <a:srgbClr val="EAF0F6"/>
          </a:solidFill>
          <a:ln/>
        </p:spPr>
      </p:sp>
      <p:sp>
        <p:nvSpPr>
          <p:cNvPr id="5" name="shape div.label"/>
          <p:cNvSpPr/>
          <p:nvPr/>
        </p:nvSpPr>
        <p:spPr>
          <a:xfrm>
            <a:off x="914400" y="3015555"/>
            <a:ext cx="2286000" cy="9525"/>
          </a:xfrm>
          <a:prstGeom prst="rect">
            <a:avLst/>
          </a:prstGeom>
          <a:solidFill>
            <a:srgbClr val="EAF0F6"/>
          </a:solidFill>
          <a:ln/>
        </p:spPr>
      </p:sp>
      <p:sp>
        <p:nvSpPr>
          <p:cNvPr id="6" name="shape div"/>
          <p:cNvSpPr/>
          <p:nvPr/>
        </p:nvSpPr>
        <p:spPr>
          <a:xfrm>
            <a:off x="3200400" y="3015555"/>
            <a:ext cx="8077200" cy="9525"/>
          </a:xfrm>
          <a:prstGeom prst="rect">
            <a:avLst/>
          </a:prstGeom>
          <a:solidFill>
            <a:srgbClr val="EAF0F6"/>
          </a:solidFill>
          <a:ln/>
        </p:spPr>
      </p:sp>
      <p:sp>
        <p:nvSpPr>
          <p:cNvPr id="7" name="shape div.label"/>
          <p:cNvSpPr/>
          <p:nvPr/>
        </p:nvSpPr>
        <p:spPr>
          <a:xfrm>
            <a:off x="914400" y="3613696"/>
            <a:ext cx="2286000" cy="9525"/>
          </a:xfrm>
          <a:prstGeom prst="rect">
            <a:avLst/>
          </a:prstGeom>
          <a:solidFill>
            <a:srgbClr val="EAF0F6"/>
          </a:solidFill>
          <a:ln/>
        </p:spPr>
      </p:sp>
      <p:sp>
        <p:nvSpPr>
          <p:cNvPr id="8" name="shape div"/>
          <p:cNvSpPr/>
          <p:nvPr/>
        </p:nvSpPr>
        <p:spPr>
          <a:xfrm>
            <a:off x="3200400" y="3613696"/>
            <a:ext cx="8077200" cy="9525"/>
          </a:xfrm>
          <a:prstGeom prst="rect">
            <a:avLst/>
          </a:prstGeom>
          <a:solidFill>
            <a:srgbClr val="EAF0F6"/>
          </a:solidFill>
          <a:ln/>
        </p:spPr>
      </p:sp>
      <p:sp>
        <p:nvSpPr>
          <p:cNvPr id="9" name="shape div.label"/>
          <p:cNvSpPr/>
          <p:nvPr/>
        </p:nvSpPr>
        <p:spPr>
          <a:xfrm>
            <a:off x="914400" y="4211836"/>
            <a:ext cx="2286000" cy="9525"/>
          </a:xfrm>
          <a:prstGeom prst="rect">
            <a:avLst/>
          </a:prstGeom>
          <a:solidFill>
            <a:srgbClr val="EAF0F6"/>
          </a:solidFill>
          <a:ln/>
        </p:spPr>
      </p:sp>
      <p:sp>
        <p:nvSpPr>
          <p:cNvPr id="10" name="shape div"/>
          <p:cNvSpPr/>
          <p:nvPr/>
        </p:nvSpPr>
        <p:spPr>
          <a:xfrm>
            <a:off x="3200400" y="4211836"/>
            <a:ext cx="8077200" cy="9525"/>
          </a:xfrm>
          <a:prstGeom prst="rect">
            <a:avLst/>
          </a:prstGeom>
          <a:solidFill>
            <a:srgbClr val="EAF0F6"/>
          </a:solidFill>
          <a:ln/>
        </p:spPr>
      </p:sp>
      <p:sp>
        <p:nvSpPr>
          <p:cNvPr id="11" name="text h2 &quot;Turn a failure into a risk decision&quot;"/>
          <p:cNvSpPr/>
          <p:nvPr/>
        </p:nvSpPr>
        <p:spPr>
          <a:xfrm>
            <a:off x="609600" y="533400"/>
            <a:ext cx="11301984" cy="514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050"/>
              </a:lnSpc>
              <a:buNone/>
            </a:pPr>
            <a:r>
              <a:rPr lang="en-US" sz="3750" b="1" spc="-60" kern="0" dirty="0">
                <a:solidFill>
                  <a:srgbClr val="000000"/>
                </a:solidFill>
                <a:latin typeface="Zilla Slab" pitchFamily="34" charset="0"/>
                <a:ea typeface="Zilla Slab" pitchFamily="34" charset="-122"/>
                <a:cs typeface="Zilla Slab" pitchFamily="34" charset="-120"/>
              </a:rPr>
              <a:t>Turn a failure into a risk decision</a:t>
            </a:r>
            <a:endParaRPr lang="en-US" sz="3750" dirty="0"/>
          </a:p>
        </p:txBody>
      </p:sp>
      <p:sp>
        <p:nvSpPr>
          <p:cNvPr id="12" name="text div.label &quot;Failure&quot;"/>
          <p:cNvSpPr/>
          <p:nvPr/>
        </p:nvSpPr>
        <p:spPr>
          <a:xfrm>
            <a:off x="914400" y="1939290"/>
            <a:ext cx="2354580" cy="3600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35"/>
              </a:lnSpc>
              <a:buNone/>
            </a:pPr>
            <a:r>
              <a:rPr lang="en-US" sz="2100" b="1" dirty="0">
                <a:solidFill>
                  <a:srgbClr val="142A47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Failure</a:t>
            </a:r>
            <a:endParaRPr lang="en-US" sz="2100" dirty="0"/>
          </a:p>
        </p:txBody>
      </p:sp>
      <p:sp>
        <p:nvSpPr>
          <p:cNvPr id="13" name="text div &quot;Unapproved refund promised&quot;"/>
          <p:cNvSpPr/>
          <p:nvPr/>
        </p:nvSpPr>
        <p:spPr>
          <a:xfrm>
            <a:off x="3200400" y="1933766"/>
            <a:ext cx="8319516" cy="3520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72"/>
              </a:lnSpc>
              <a:buNone/>
            </a:pPr>
            <a:r>
              <a:rPr lang="en-US" sz="2100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Unapproved refund promised</a:t>
            </a:r>
            <a:endParaRPr lang="en-US" sz="2100" dirty="0"/>
          </a:p>
        </p:txBody>
      </p:sp>
      <p:sp>
        <p:nvSpPr>
          <p:cNvPr id="14" name="text div.label &quot;Impact&quot;"/>
          <p:cNvSpPr/>
          <p:nvPr/>
        </p:nvSpPr>
        <p:spPr>
          <a:xfrm>
            <a:off x="914400" y="2537430"/>
            <a:ext cx="2354580" cy="3600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35"/>
              </a:lnSpc>
              <a:buNone/>
            </a:pPr>
            <a:r>
              <a:rPr lang="en-US" sz="2100" b="1" dirty="0">
                <a:solidFill>
                  <a:srgbClr val="142A47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Impact</a:t>
            </a:r>
            <a:endParaRPr lang="en-US" sz="2100" dirty="0"/>
          </a:p>
        </p:txBody>
      </p:sp>
      <p:sp>
        <p:nvSpPr>
          <p:cNvPr id="15" name="text div &quot;Customer disputes corrective work&quot;"/>
          <p:cNvSpPr/>
          <p:nvPr/>
        </p:nvSpPr>
        <p:spPr>
          <a:xfrm>
            <a:off x="3200400" y="2531906"/>
            <a:ext cx="8319516" cy="3520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72"/>
              </a:lnSpc>
              <a:buNone/>
            </a:pPr>
            <a:r>
              <a:rPr lang="en-US" sz="2100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Customer disputes; corrective work</a:t>
            </a:r>
            <a:endParaRPr lang="en-US" sz="2100" dirty="0"/>
          </a:p>
        </p:txBody>
      </p:sp>
      <p:sp>
        <p:nvSpPr>
          <p:cNvPr id="16" name="text div.label &quot;Likelihood&quot;"/>
          <p:cNvSpPr/>
          <p:nvPr/>
        </p:nvSpPr>
        <p:spPr>
          <a:xfrm>
            <a:off x="914400" y="3135570"/>
            <a:ext cx="2354580" cy="3600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35"/>
              </a:lnSpc>
              <a:buNone/>
            </a:pPr>
            <a:r>
              <a:rPr lang="en-US" sz="2100" b="1" dirty="0">
                <a:solidFill>
                  <a:srgbClr val="142A47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Likelihood</a:t>
            </a:r>
            <a:endParaRPr lang="en-US" sz="2100" dirty="0"/>
          </a:p>
        </p:txBody>
      </p:sp>
      <p:sp>
        <p:nvSpPr>
          <p:cNvPr id="17" name="text div &quot;Test realistic requests and exceptions&quot;"/>
          <p:cNvSpPr/>
          <p:nvPr/>
        </p:nvSpPr>
        <p:spPr>
          <a:xfrm>
            <a:off x="3200400" y="3130046"/>
            <a:ext cx="8319516" cy="3520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72"/>
              </a:lnSpc>
              <a:buNone/>
            </a:pPr>
            <a:r>
              <a:rPr lang="en-US" sz="2100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Test realistic requests and exceptions</a:t>
            </a:r>
            <a:endParaRPr lang="en-US" sz="2100" dirty="0"/>
          </a:p>
        </p:txBody>
      </p:sp>
      <p:sp>
        <p:nvSpPr>
          <p:cNvPr id="18" name="text div.label &quot;Exposure&quot;"/>
          <p:cNvSpPr/>
          <p:nvPr/>
        </p:nvSpPr>
        <p:spPr>
          <a:xfrm>
            <a:off x="914400" y="3733711"/>
            <a:ext cx="2354580" cy="3600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35"/>
              </a:lnSpc>
              <a:buNone/>
            </a:pPr>
            <a:r>
              <a:rPr lang="en-US" sz="2100" b="1" dirty="0">
                <a:solidFill>
                  <a:srgbClr val="142A47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Exposure</a:t>
            </a:r>
            <a:endParaRPr lang="en-US" sz="2100" dirty="0"/>
          </a:p>
        </p:txBody>
      </p:sp>
      <p:sp>
        <p:nvSpPr>
          <p:cNvPr id="19" name="text div &quot;Which channels and decisions&quot;"/>
          <p:cNvSpPr/>
          <p:nvPr/>
        </p:nvSpPr>
        <p:spPr>
          <a:xfrm>
            <a:off x="3200400" y="3728186"/>
            <a:ext cx="8319516" cy="3520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72"/>
              </a:lnSpc>
              <a:buNone/>
            </a:pPr>
            <a:r>
              <a:rPr lang="en-US" sz="2100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Which channels and decisions?</a:t>
            </a:r>
            <a:endParaRPr lang="en-US" sz="2100" dirty="0"/>
          </a:p>
        </p:txBody>
      </p:sp>
      <p:sp>
        <p:nvSpPr>
          <p:cNvPr id="20" name="text div.label &quot;Uncertainty&quot;"/>
          <p:cNvSpPr/>
          <p:nvPr/>
        </p:nvSpPr>
        <p:spPr>
          <a:xfrm>
            <a:off x="914400" y="4331851"/>
            <a:ext cx="2354580" cy="3600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35"/>
              </a:lnSpc>
              <a:buNone/>
            </a:pPr>
            <a:r>
              <a:rPr lang="en-US" sz="2100" b="1" dirty="0">
                <a:solidFill>
                  <a:srgbClr val="142A47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Uncertainty</a:t>
            </a:r>
            <a:endParaRPr lang="en-US" sz="2100" dirty="0"/>
          </a:p>
        </p:txBody>
      </p:sp>
      <p:sp>
        <p:nvSpPr>
          <p:cNvPr id="21" name="text div &quot;What remains untested&quot;"/>
          <p:cNvSpPr/>
          <p:nvPr/>
        </p:nvSpPr>
        <p:spPr>
          <a:xfrm>
            <a:off x="3200400" y="4326326"/>
            <a:ext cx="8319516" cy="3520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72"/>
              </a:lnSpc>
              <a:buNone/>
            </a:pPr>
            <a:r>
              <a:rPr lang="en-US" sz="2100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What remains untested?</a:t>
            </a:r>
            <a:endParaRPr lang="en-US" sz="2100" dirty="0"/>
          </a:p>
        </p:txBody>
      </p:sp>
      <p:sp>
        <p:nvSpPr>
          <p:cNvPr id="22" name="text p.mt-8 &quot;Prioritize likelihood and impact. Unknown is no"/>
          <p:cNvSpPr/>
          <p:nvPr/>
        </p:nvSpPr>
        <p:spPr>
          <a:xfrm>
            <a:off x="609600" y="5248126"/>
            <a:ext cx="11301984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25"/>
              </a:lnSpc>
              <a:buNone/>
            </a:pPr>
            <a:r>
              <a:rPr lang="en-US" sz="2100" b="1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Prioritize likelihood and impact.</a:t>
            </a:r>
            <a:r>
              <a:rPr lang="en-US" sz="2100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Unknown is not low risk.</a:t>
            </a:r>
            <a:endParaRPr lang="en-US" sz="2100" dirty="0"/>
          </a:p>
        </p:txBody>
      </p:sp>
      <p:sp>
        <p:nvSpPr>
          <p:cNvPr id="23" name="text p.note &quot;Restrict commitments until controls are tested."/>
          <p:cNvSpPr/>
          <p:nvPr/>
        </p:nvSpPr>
        <p:spPr>
          <a:xfrm>
            <a:off x="609600" y="5848201"/>
            <a:ext cx="11301984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250"/>
              </a:lnSpc>
              <a:buNone/>
            </a:pPr>
            <a:r>
              <a:rPr lang="en-US" sz="1800" dirty="0">
                <a:solidFill>
                  <a:srgbClr val="142A47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Restrict commitments until controls are tested.</a:t>
            </a:r>
            <a:endParaRPr lang="en-US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ackground raster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h2 &quot;Safeguard the consequential handoffs&quot;"/>
          <p:cNvSpPr/>
          <p:nvPr/>
        </p:nvSpPr>
        <p:spPr>
          <a:xfrm>
            <a:off x="609600" y="533400"/>
            <a:ext cx="11301984" cy="514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050"/>
              </a:lnSpc>
              <a:buNone/>
            </a:pPr>
            <a:r>
              <a:rPr lang="en-US" sz="3750" b="1" spc="-60" kern="0" dirty="0">
                <a:solidFill>
                  <a:srgbClr val="000000"/>
                </a:solidFill>
                <a:latin typeface="Zilla Slab" pitchFamily="34" charset="0"/>
                <a:ea typeface="Zilla Slab" pitchFamily="34" charset="-122"/>
                <a:cs typeface="Zilla Slab" pitchFamily="34" charset="-120"/>
              </a:rPr>
              <a:t>Safeguard the consequential handoffs</a:t>
            </a:r>
            <a:endParaRPr lang="en-US" sz="3750" dirty="0"/>
          </a:p>
        </p:txBody>
      </p:sp>
      <p:sp>
        <p:nvSpPr>
          <p:cNvPr id="4" name="text h3 &quot;Before drafting&quot;"/>
          <p:cNvSpPr/>
          <p:nvPr/>
        </p:nvSpPr>
        <p:spPr>
          <a:xfrm>
            <a:off x="609600" y="3502104"/>
            <a:ext cx="3492627" cy="3395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74"/>
              </a:lnSpc>
              <a:buNone/>
            </a:pPr>
            <a:r>
              <a:rPr lang="en-US" sz="2325" b="1" spc="-23" kern="0" dirty="0">
                <a:solidFill>
                  <a:srgbClr val="000000"/>
                </a:solidFill>
                <a:latin typeface="Zilla Slab" pitchFamily="34" charset="0"/>
                <a:ea typeface="Zilla Slab" pitchFamily="34" charset="-122"/>
                <a:cs typeface="Zilla Slab" pitchFamily="34" charset="-120"/>
              </a:rPr>
              <a:t>Before drafting</a:t>
            </a:r>
            <a:endParaRPr lang="en-US" sz="2325" dirty="0"/>
          </a:p>
        </p:txBody>
      </p:sp>
      <p:sp>
        <p:nvSpPr>
          <p:cNvPr id="5" name="text p &quot;Current policy Minimal customer data Restricted &quot;"/>
          <p:cNvSpPr/>
          <p:nvPr/>
        </p:nvSpPr>
        <p:spPr>
          <a:xfrm>
            <a:off x="609600" y="4033034"/>
            <a:ext cx="3492627" cy="10413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4"/>
              </a:lnSpc>
              <a:buNone/>
            </a:pPr>
            <a:r>
              <a:rPr lang="en-US" sz="2025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Current policy</a:t>
            </a:r>
            <a:br/>
            <a:r>
              <a:rPr lang="en-US" sz="2025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Minimal customer data</a:t>
            </a:r>
            <a:br/>
            <a:r>
              <a:rPr lang="en-US" sz="2025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Restricted access</a:t>
            </a:r>
            <a:endParaRPr lang="en-US" sz="2025" dirty="0"/>
          </a:p>
        </p:txBody>
      </p:sp>
      <p:sp>
        <p:nvSpPr>
          <p:cNvPr id="6" name="text h3 &quot;Before sending  acting&quot;"/>
          <p:cNvSpPr/>
          <p:nvPr/>
        </p:nvSpPr>
        <p:spPr>
          <a:xfrm>
            <a:off x="4400550" y="3502104"/>
            <a:ext cx="3492627" cy="3395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74"/>
              </a:lnSpc>
              <a:buNone/>
            </a:pPr>
            <a:r>
              <a:rPr lang="en-US" sz="2325" b="1" spc="-23" kern="0" dirty="0">
                <a:solidFill>
                  <a:srgbClr val="000000"/>
                </a:solidFill>
                <a:latin typeface="Zilla Slab" pitchFamily="34" charset="0"/>
                <a:ea typeface="Zilla Slab" pitchFamily="34" charset="-122"/>
                <a:cs typeface="Zilla Slab" pitchFamily="34" charset="-120"/>
              </a:rPr>
              <a:t>Before sending / acting</a:t>
            </a:r>
            <a:endParaRPr lang="en-US" sz="2325" dirty="0"/>
          </a:p>
        </p:txBody>
      </p:sp>
      <p:sp>
        <p:nvSpPr>
          <p:cNvPr id="7" name="text p &quot;Check facts and authority Escalate eligibility B&quot;"/>
          <p:cNvSpPr/>
          <p:nvPr/>
        </p:nvSpPr>
        <p:spPr>
          <a:xfrm>
            <a:off x="4400550" y="4033034"/>
            <a:ext cx="3492627" cy="10413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4"/>
              </a:lnSpc>
              <a:buNone/>
            </a:pPr>
            <a:r>
              <a:rPr lang="en-US" sz="2025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Check facts and authority</a:t>
            </a:r>
            <a:br/>
            <a:r>
              <a:rPr lang="en-US" sz="2025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Escalate eligibility</a:t>
            </a:r>
            <a:br/>
            <a:r>
              <a:rPr lang="en-US" sz="2025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Block unauthorized actions</a:t>
            </a:r>
            <a:endParaRPr lang="en-US" sz="2025" dirty="0"/>
          </a:p>
        </p:txBody>
      </p:sp>
      <p:sp>
        <p:nvSpPr>
          <p:cNvPr id="8" name="text h3 &quot;During operation&quot;"/>
          <p:cNvSpPr/>
          <p:nvPr/>
        </p:nvSpPr>
        <p:spPr>
          <a:xfrm>
            <a:off x="8191500" y="3502104"/>
            <a:ext cx="3492627" cy="3395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74"/>
              </a:lnSpc>
              <a:buNone/>
            </a:pPr>
            <a:r>
              <a:rPr lang="en-US" sz="2325" b="1" spc="-23" kern="0" dirty="0">
                <a:solidFill>
                  <a:srgbClr val="000000"/>
                </a:solidFill>
                <a:latin typeface="Zilla Slab" pitchFamily="34" charset="0"/>
                <a:ea typeface="Zilla Slab" pitchFamily="34" charset="-122"/>
                <a:cs typeface="Zilla Slab" pitchFamily="34" charset="-120"/>
              </a:rPr>
              <a:t>During operation</a:t>
            </a:r>
            <a:endParaRPr lang="en-US" sz="2325" dirty="0"/>
          </a:p>
        </p:txBody>
      </p:sp>
      <p:sp>
        <p:nvSpPr>
          <p:cNvPr id="9" name="text p &quot;Test monitor failures Human handoff Disable aut&quot;"/>
          <p:cNvSpPr/>
          <p:nvPr/>
        </p:nvSpPr>
        <p:spPr>
          <a:xfrm>
            <a:off x="8191500" y="4033034"/>
            <a:ext cx="3492627" cy="10413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4"/>
              </a:lnSpc>
              <a:buNone/>
            </a:pPr>
            <a:r>
              <a:rPr lang="en-US" sz="2025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Test; monitor failures</a:t>
            </a:r>
            <a:br/>
            <a:r>
              <a:rPr lang="en-US" sz="2025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Human handoff</a:t>
            </a:r>
            <a:br/>
            <a:r>
              <a:rPr lang="en-US" sz="2025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Disable automation</a:t>
            </a:r>
            <a:endParaRPr lang="en-US" sz="2025" dirty="0"/>
          </a:p>
        </p:txBody>
      </p:sp>
      <p:sp>
        <p:nvSpPr>
          <p:cNvPr id="10" name="text p.note &quot;Document the risk that remains.&quot;"/>
          <p:cNvSpPr/>
          <p:nvPr/>
        </p:nvSpPr>
        <p:spPr>
          <a:xfrm>
            <a:off x="609600" y="6038850"/>
            <a:ext cx="11301984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250"/>
              </a:lnSpc>
              <a:buNone/>
            </a:pPr>
            <a:r>
              <a:rPr lang="en-US" sz="1800" dirty="0">
                <a:solidFill>
                  <a:srgbClr val="142A47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Document the risk that remains.</a:t>
            </a:r>
            <a:endParaRPr lang="en-US" sz="1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EAF0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ackground raster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div.govern"/>
          <p:cNvSpPr/>
          <p:nvPr/>
        </p:nvSpPr>
        <p:spPr>
          <a:xfrm>
            <a:off x="609600" y="1657350"/>
            <a:ext cx="10972800" cy="807690"/>
          </a:xfrm>
          <a:prstGeom prst="roundRect">
            <a:avLst>
              <a:gd name="adj" fmla="val 21227"/>
            </a:avLst>
          </a:prstGeom>
          <a:solidFill>
            <a:srgbClr val="142A47"/>
          </a:solidFill>
          <a:ln/>
        </p:spPr>
      </p:sp>
      <p:sp>
        <p:nvSpPr>
          <p:cNvPr id="4" name="text h2 &quot;Keep the workflow under review&quot;"/>
          <p:cNvSpPr/>
          <p:nvPr/>
        </p:nvSpPr>
        <p:spPr>
          <a:xfrm>
            <a:off x="609600" y="533400"/>
            <a:ext cx="11301984" cy="514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050"/>
              </a:lnSpc>
              <a:buNone/>
            </a:pPr>
            <a:r>
              <a:rPr lang="en-US" sz="3750" b="1" spc="-60" kern="0" dirty="0">
                <a:solidFill>
                  <a:srgbClr val="000000"/>
                </a:solidFill>
                <a:latin typeface="Zilla Slab" pitchFamily="34" charset="0"/>
                <a:ea typeface="Zilla Slab" pitchFamily="34" charset="-122"/>
                <a:cs typeface="Zilla Slab" pitchFamily="34" charset="-120"/>
              </a:rPr>
              <a:t>Keep the workflow under review</a:t>
            </a:r>
            <a:endParaRPr lang="en-US" sz="3750" dirty="0"/>
          </a:p>
        </p:txBody>
      </p:sp>
      <p:sp>
        <p:nvSpPr>
          <p:cNvPr id="5" name="text h3 &quot;GOVERN&quot;"/>
          <p:cNvSpPr/>
          <p:nvPr/>
        </p:nvSpPr>
        <p:spPr>
          <a:xfrm>
            <a:off x="914400" y="1882140"/>
            <a:ext cx="1248668" cy="350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60"/>
              </a:lnSpc>
              <a:buNone/>
            </a:pPr>
            <a:r>
              <a:rPr lang="en-US" sz="2400" b="1" spc="-24" kern="0" dirty="0">
                <a:solidFill>
                  <a:srgbClr val="FFFFFF"/>
                </a:solidFill>
                <a:latin typeface="Zilla Slab" pitchFamily="34" charset="0"/>
                <a:ea typeface="Zilla Slab" pitchFamily="34" charset="-122"/>
                <a:cs typeface="Zilla Slab" pitchFamily="34" charset="-120"/>
              </a:rPr>
              <a:t>GOVERN</a:t>
            </a:r>
            <a:endParaRPr lang="en-US" sz="2400" dirty="0"/>
          </a:p>
        </p:txBody>
      </p:sp>
      <p:sp>
        <p:nvSpPr>
          <p:cNvPr id="6" name="text p &quot;Owner, authority, escalation throughout&quot;"/>
          <p:cNvSpPr/>
          <p:nvPr/>
        </p:nvSpPr>
        <p:spPr>
          <a:xfrm>
            <a:off x="2505968" y="1894433"/>
            <a:ext cx="457181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25"/>
              </a:lnSpc>
              <a:buNone/>
            </a:pPr>
            <a:r>
              <a:rPr lang="en-US" sz="210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Owner, authority, escalation throughout</a:t>
            </a:r>
            <a:endParaRPr lang="en-US" sz="2100" dirty="0"/>
          </a:p>
        </p:txBody>
      </p:sp>
      <p:sp>
        <p:nvSpPr>
          <p:cNvPr id="7" name="text h3 &quot;MAP&quot;"/>
          <p:cNvSpPr/>
          <p:nvPr/>
        </p:nvSpPr>
        <p:spPr>
          <a:xfrm>
            <a:off x="609600" y="3156555"/>
            <a:ext cx="3453384" cy="350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60"/>
              </a:lnSpc>
              <a:buNone/>
            </a:pPr>
            <a:r>
              <a:rPr lang="en-US" sz="2400" b="1" spc="-24" kern="0" dirty="0">
                <a:solidFill>
                  <a:srgbClr val="142A47"/>
                </a:solidFill>
                <a:latin typeface="Zilla Slab" pitchFamily="34" charset="0"/>
                <a:ea typeface="Zilla Slab" pitchFamily="34" charset="-122"/>
                <a:cs typeface="Zilla Slab" pitchFamily="34" charset="-120"/>
              </a:rPr>
              <a:t>MAP</a:t>
            </a:r>
            <a:endParaRPr lang="en-US" sz="2400" dirty="0"/>
          </a:p>
        </p:txBody>
      </p:sp>
      <p:sp>
        <p:nvSpPr>
          <p:cNvPr id="8" name="text p &quot;Task, data, customers and potential harms&quot;"/>
          <p:cNvSpPr/>
          <p:nvPr/>
        </p:nvSpPr>
        <p:spPr>
          <a:xfrm>
            <a:off x="609600" y="3682305"/>
            <a:ext cx="3453384" cy="666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25"/>
              </a:lnSpc>
              <a:buNone/>
            </a:pPr>
            <a:r>
              <a:rPr lang="en-US" sz="2100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Task, data, customers</a:t>
            </a:r>
            <a:br/>
            <a:r>
              <a:rPr lang="en-US" sz="2100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and potential harms</a:t>
            </a:r>
            <a:endParaRPr lang="en-US" sz="2100" dirty="0"/>
          </a:p>
        </p:txBody>
      </p:sp>
      <p:sp>
        <p:nvSpPr>
          <p:cNvPr id="9" name="text h3 &quot;MEASURE&quot;"/>
          <p:cNvSpPr/>
          <p:nvPr/>
        </p:nvSpPr>
        <p:spPr>
          <a:xfrm>
            <a:off x="4419600" y="3156555"/>
            <a:ext cx="3453384" cy="350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60"/>
              </a:lnSpc>
              <a:buNone/>
            </a:pPr>
            <a:r>
              <a:rPr lang="en-US" sz="2400" b="1" spc="-24" kern="0" dirty="0">
                <a:solidFill>
                  <a:srgbClr val="142A47"/>
                </a:solidFill>
                <a:latin typeface="Zilla Slab" pitchFamily="34" charset="0"/>
                <a:ea typeface="Zilla Slab" pitchFamily="34" charset="-122"/>
                <a:cs typeface="Zilla Slab" pitchFamily="34" charset="-120"/>
              </a:rPr>
              <a:t>MEASURE</a:t>
            </a:r>
            <a:endParaRPr lang="en-US" sz="2400" dirty="0"/>
          </a:p>
        </p:txBody>
      </p:sp>
      <p:sp>
        <p:nvSpPr>
          <p:cNvPr id="10" name="text p &quot;Realistic tests, errors, feedback and overrides&quot;"/>
          <p:cNvSpPr/>
          <p:nvPr/>
        </p:nvSpPr>
        <p:spPr>
          <a:xfrm>
            <a:off x="4419600" y="3682305"/>
            <a:ext cx="3453384" cy="666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25"/>
              </a:lnSpc>
              <a:buNone/>
            </a:pPr>
            <a:r>
              <a:rPr lang="en-US" sz="2100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Realistic tests, errors,</a:t>
            </a:r>
            <a:br/>
            <a:r>
              <a:rPr lang="en-US" sz="2100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feedback and overrides</a:t>
            </a:r>
            <a:endParaRPr lang="en-US" sz="2100" dirty="0"/>
          </a:p>
        </p:txBody>
      </p:sp>
      <p:sp>
        <p:nvSpPr>
          <p:cNvPr id="11" name="text h3 &quot;MANAGE&quot;"/>
          <p:cNvSpPr/>
          <p:nvPr/>
        </p:nvSpPr>
        <p:spPr>
          <a:xfrm>
            <a:off x="8229600" y="3156555"/>
            <a:ext cx="3453384" cy="350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60"/>
              </a:lnSpc>
              <a:buNone/>
            </a:pPr>
            <a:r>
              <a:rPr lang="en-US" sz="2400" b="1" spc="-24" kern="0" dirty="0">
                <a:solidFill>
                  <a:srgbClr val="142A47"/>
                </a:solidFill>
                <a:latin typeface="Zilla Slab" pitchFamily="34" charset="0"/>
                <a:ea typeface="Zilla Slab" pitchFamily="34" charset="-122"/>
                <a:cs typeface="Zilla Slab" pitchFamily="34" charset="-120"/>
              </a:rPr>
              <a:t>MANAGE</a:t>
            </a:r>
            <a:endParaRPr lang="en-US" sz="2400" dirty="0"/>
          </a:p>
        </p:txBody>
      </p:sp>
      <p:sp>
        <p:nvSpPr>
          <p:cNvPr id="12" name="text p &quot;Prioritize fixes, restrict uses, recover&quot;"/>
          <p:cNvSpPr/>
          <p:nvPr/>
        </p:nvSpPr>
        <p:spPr>
          <a:xfrm>
            <a:off x="8229600" y="3682305"/>
            <a:ext cx="3453384" cy="666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25"/>
              </a:lnSpc>
              <a:buNone/>
            </a:pPr>
            <a:r>
              <a:rPr lang="en-US" sz="2100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Prioritize fixes,</a:t>
            </a:r>
            <a:br/>
            <a:r>
              <a:rPr lang="en-US" sz="2100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restrict uses, recover</a:t>
            </a:r>
            <a:endParaRPr lang="en-US" sz="2100" dirty="0"/>
          </a:p>
        </p:txBody>
      </p:sp>
      <p:sp>
        <p:nvSpPr>
          <p:cNvPr id="13" name="text p.small &quot;Continuous functions, not a one-way checklist."/>
          <p:cNvSpPr/>
          <p:nvPr/>
        </p:nvSpPr>
        <p:spPr>
          <a:xfrm>
            <a:off x="445008" y="6092130"/>
            <a:ext cx="11301984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ts val="2250"/>
              </a:lnSpc>
              <a:buNone/>
            </a:pPr>
            <a:r>
              <a:rPr lang="en-US" sz="1800" dirty="0">
                <a:solidFill>
                  <a:srgbClr val="142A47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Continuous functions, not a one-way checklist.</a:t>
            </a:r>
            <a:endParaRPr lang="en-US" sz="1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EAF0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img &quot;People-free illustration of a support workspace &quot;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3143250"/>
            <a:ext cx="12192000" cy="3714750"/>
          </a:xfrm>
          <a:prstGeom prst="rect">
            <a:avLst/>
          </a:prstGeom>
        </p:spPr>
      </p:pic>
      <p:sp>
        <p:nvSpPr>
          <p:cNvPr id="3" name="text h1 &quot;Start bounded. Expand with evidence.&quot;"/>
          <p:cNvSpPr/>
          <p:nvPr/>
        </p:nvSpPr>
        <p:spPr>
          <a:xfrm>
            <a:off x="609600" y="525018"/>
            <a:ext cx="11301984" cy="1481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5832"/>
              </a:lnSpc>
              <a:buNone/>
            </a:pPr>
            <a:r>
              <a:rPr lang="en-US" sz="5400" b="1" spc="-150" kern="0" dirty="0">
                <a:solidFill>
                  <a:srgbClr val="000000"/>
                </a:solidFill>
                <a:latin typeface="Zilla Slab" pitchFamily="34" charset="0"/>
                <a:ea typeface="Zilla Slab" pitchFamily="34" charset="-122"/>
                <a:cs typeface="Zilla Slab" pitchFamily="34" charset="-120"/>
              </a:rPr>
              <a:t>Start bounded.</a:t>
            </a:r>
            <a:br/>
            <a:r>
              <a:rPr lang="en-US" sz="5400" b="1" spc="-150" kern="0" dirty="0">
                <a:solidFill>
                  <a:srgbClr val="000000"/>
                </a:solidFill>
                <a:latin typeface="Zilla Slab" pitchFamily="34" charset="0"/>
                <a:ea typeface="Zilla Slab" pitchFamily="34" charset="-122"/>
                <a:cs typeface="Zilla Slab" pitchFamily="34" charset="-120"/>
              </a:rPr>
              <a:t>Expand with evidence.</a:t>
            </a:r>
            <a:endParaRPr lang="en-US" sz="5400" dirty="0"/>
          </a:p>
        </p:txBody>
      </p:sp>
      <p:sp>
        <p:nvSpPr>
          <p:cNvPr id="4" name="text p &quot;One workflow. One owner. Clear launch and pause &quot;"/>
          <p:cNvSpPr/>
          <p:nvPr/>
        </p:nvSpPr>
        <p:spPr>
          <a:xfrm>
            <a:off x="609600" y="2509838"/>
            <a:ext cx="1020318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25"/>
              </a:lnSpc>
              <a:buNone/>
            </a:pPr>
            <a:r>
              <a:rPr lang="en-US" sz="2100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One workflow. One owner. Clear launch and pause criteria.</a:t>
            </a:r>
            <a:endParaRPr lang="en-US" sz="2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Syaxis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AI risk is about customer outcomes.</dc:title>
  <dc:subject>PptxGenJS Presentation</dc:subject>
  <dc:creator>PptxGenJS</dc:creator>
  <cp:lastModifiedBy>PptxGenJS</cp:lastModifiedBy>
  <cp:revision>1</cp:revision>
  <dcterms:created xsi:type="dcterms:W3CDTF">2026-11-01T00:46:29Z</dcterms:created>
  <dcterms:modified xsi:type="dcterms:W3CDTF">2026-11-01T00:46:29Z</dcterms:modified>
</cp:coreProperties>
</file>