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2192000" cy="6858000"/>
  <p:notesSz cx="6858000" cy="12192000"/>
  <p:embeddedFontLst>
    <p:embeddedFont>
      <p:font typeface="Work Sans" pitchFamily="2" charset="0"/>
      <p:regular r:id="rId15"/>
      <p:bold r:id="rId19"/>
    </p:embeddedFont>
    <p:embeddedFont>
      <p:font typeface="Playfair Display" pitchFamily="2" charset="0"/>
      <p:regular r:id="rId16"/>
    </p:embeddedFont>
    <p:embeddedFont>
      <p:font typeface="Work Sans Medium" pitchFamily="2" charset="0"/>
      <p:regular r:id="rId17"/>
    </p:embeddedFont>
    <p:embeddedFont>
      <p:font typeface="Inter" pitchFamily="2" charset="0"/>
      <p:regular r:id="rId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5" Type="http://schemas.openxmlformats.org/officeDocument/2006/relationships/font" Target="fonts/font1.fntdata"/><Relationship Id="rId16" Type="http://schemas.openxmlformats.org/officeDocument/2006/relationships/font" Target="fonts/font2.fntdata"/><Relationship Id="rId17" Type="http://schemas.openxmlformats.org/officeDocument/2006/relationships/font" Target="fonts/font3.fntdata"/><Relationship Id="rId18" Type="http://schemas.openxmlformats.org/officeDocument/2006/relationships/font" Target="fonts/font4.fntdata"/><Relationship Id="rId19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.identity &quot;Cedarline Logistics&quot;"/>
          <p:cNvSpPr/>
          <p:nvPr/>
        </p:nvSpPr>
        <p:spPr>
          <a:xfrm>
            <a:off x="609600" y="551498"/>
            <a:ext cx="11301984" cy="3733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40"/>
              </a:lnSpc>
              <a:buNone/>
            </a:pPr>
            <a:r>
              <a:rPr lang="en-US" sz="21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Cedarline Logistics</a:t>
            </a:r>
            <a:endParaRPr lang="en-US" sz="2100" dirty="0"/>
          </a:p>
        </p:txBody>
      </p:sp>
      <p:sp>
        <p:nvSpPr>
          <p:cNvPr id="4" name="text p.example &quot;Synthetic example&quot;"/>
          <p:cNvSpPr/>
          <p:nvPr/>
        </p:nvSpPr>
        <p:spPr>
          <a:xfrm>
            <a:off x="609600" y="323850"/>
            <a:ext cx="1775746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Synthetic example</a:t>
            </a:r>
            <a:endParaRPr lang="en-US" sz="1500" dirty="0"/>
          </a:p>
        </p:txBody>
      </p:sp>
      <p:sp>
        <p:nvSpPr>
          <p:cNvPr id="5" name="text h1 &quot;Renewal worth reviewing.&quot;"/>
          <p:cNvSpPr/>
          <p:nvPr/>
        </p:nvSpPr>
        <p:spPr>
          <a:xfrm>
            <a:off x="609600" y="1543502"/>
            <a:ext cx="7259955" cy="17768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6996"/>
              </a:lnSpc>
              <a:buNone/>
            </a:pPr>
            <a:r>
              <a:rPr lang="en-US" sz="6600" spc="-2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Renewal</a:t>
            </a:r>
            <a:br/>
            <a:r>
              <a:rPr lang="en-US" sz="6600" spc="-2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worth reviewing.</a:t>
            </a:r>
            <a:endParaRPr lang="en-US" sz="6600" dirty="0"/>
          </a:p>
        </p:txBody>
      </p:sp>
      <p:sp>
        <p:nvSpPr>
          <p:cNvPr id="6" name="text p &quot;JuneAugust 2026 evidence&quot;"/>
          <p:cNvSpPr/>
          <p:nvPr/>
        </p:nvSpPr>
        <p:spPr>
          <a:xfrm>
            <a:off x="609600" y="5977950"/>
            <a:ext cx="325716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June–August 2026 evidence</a:t>
            </a:r>
            <a:endParaRPr lang="en-US" sz="1800" dirty="0"/>
          </a:p>
        </p:txBody>
      </p:sp>
      <p:sp>
        <p:nvSpPr>
          <p:cNvPr id="7" name="text p &quot;144,000 ARR Due 30 November 2026&quot;"/>
          <p:cNvSpPr/>
          <p:nvPr/>
        </p:nvSpPr>
        <p:spPr>
          <a:xfrm>
            <a:off x="8953500" y="5657969"/>
            <a:ext cx="2707767" cy="640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$144,000 ARR</a:t>
            </a:r>
            <a:br/>
            <a:r>
              <a:rPr lang="en-US" sz="18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Due 30 November 2026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9EF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Usage grew. Adoption still trails the goal.&quot;"/>
          <p:cNvSpPr/>
          <p:nvPr/>
        </p:nvSpPr>
        <p:spPr>
          <a:xfrm>
            <a:off x="609600" y="490538"/>
            <a:ext cx="1130198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00"/>
              </a:lnSpc>
              <a:buNone/>
            </a:pPr>
            <a:r>
              <a:rPr lang="en-US" sz="3750" spc="-11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Usage grew. Adoption still trails the goal.</a:t>
            </a:r>
            <a:endParaRPr lang="en-US" sz="3750" dirty="0"/>
          </a:p>
        </p:txBody>
      </p:sp>
      <p:sp>
        <p:nvSpPr>
          <p:cNvPr id="4" name="text h3 &quot;Active seats  120 licensed&quot;"/>
          <p:cNvSpPr/>
          <p:nvPr/>
        </p:nvSpPr>
        <p:spPr>
          <a:xfrm>
            <a:off x="609600" y="1345406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Active seats / 120 licensed</a:t>
            </a:r>
            <a:endParaRPr lang="en-US" sz="2250" dirty="0"/>
          </a:p>
        </p:txBody>
      </p:sp>
      <p:sp>
        <p:nvSpPr>
          <p:cNvPr id="5" name="text h3 &quot;Eligible-ticket coverage&quot;"/>
          <p:cNvSpPr/>
          <p:nvPr/>
        </p:nvSpPr>
        <p:spPr>
          <a:xfrm>
            <a:off x="6400800" y="1345406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Eligible-ticket coverage</a:t>
            </a:r>
            <a:endParaRPr lang="en-US" sz="2250" dirty="0"/>
          </a:p>
        </p:txBody>
      </p:sp>
      <p:sp>
        <p:nvSpPr>
          <p:cNvPr id="6" name="text p.foot &quot;August: six active seats below goal. Coverage c"/>
          <p:cNvSpPr/>
          <p:nvPr/>
        </p:nvSpPr>
        <p:spPr>
          <a:xfrm>
            <a:off x="609600" y="5667613"/>
            <a:ext cx="11301984" cy="6132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15"/>
              </a:lnSpc>
              <a:buNone/>
            </a:pPr>
            <a:r>
              <a:rPr lang="en-US" sz="172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August: six active seats below goal.</a:t>
            </a:r>
            <a:br/>
            <a:r>
              <a:rPr lang="en-US" sz="172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Coverage counts eligible tickets with ≥1 pilot workflow, once per ticket. June–August 2026.</a:t>
            </a:r>
            <a:endParaRPr lang="en-US" sz="1725" dirty="0"/>
          </a:p>
        </p:txBody>
      </p:sp>
      <p:sp>
        <p:nvSpPr>
          <p:cNvPr id="7" name="text span.folio &quot;02&quot;"/>
          <p:cNvSpPr/>
          <p:nvPr/>
        </p:nvSpPr>
        <p:spPr>
          <a:xfrm>
            <a:off x="11553825" y="6408712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6E17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div.aside"/>
          <p:cNvSpPr/>
          <p:nvPr/>
        </p:nvSpPr>
        <p:spPr>
          <a:xfrm>
            <a:off x="7924800" y="2282875"/>
            <a:ext cx="9525" cy="2387352"/>
          </a:xfrm>
          <a:prstGeom prst="rect">
            <a:avLst/>
          </a:prstGeom>
          <a:solidFill>
            <a:srgbClr val="F48FAA"/>
          </a:solidFill>
          <a:ln/>
        </p:spPr>
      </p:sp>
      <p:sp>
        <p:nvSpPr>
          <p:cNvPr id="4" name="text h2 &quot;Promising signals. Not validated total ROI.&quot;"/>
          <p:cNvSpPr/>
          <p:nvPr/>
        </p:nvSpPr>
        <p:spPr>
          <a:xfrm>
            <a:off x="609600" y="490538"/>
            <a:ext cx="1130198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00"/>
              </a:lnSpc>
              <a:buNone/>
            </a:pPr>
            <a:r>
              <a:rPr lang="en-US" sz="3750" spc="-112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Promising signals. Not validated total ROI.</a:t>
            </a:r>
            <a:endParaRPr lang="en-US" sz="3750" dirty="0"/>
          </a:p>
        </p:txBody>
      </p:sp>
      <p:sp>
        <p:nvSpPr>
          <p:cNvPr id="5" name="text p.number &quot;2  1  0&quot;"/>
          <p:cNvSpPr/>
          <p:nvPr/>
        </p:nvSpPr>
        <p:spPr>
          <a:xfrm>
            <a:off x="8239125" y="2274302"/>
            <a:ext cx="3443573" cy="8458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6660"/>
              </a:lnSpc>
              <a:buNone/>
            </a:pPr>
            <a:r>
              <a:rPr lang="en-US" sz="5550" spc="-375" kern="0" dirty="0">
                <a:solidFill>
                  <a:srgbClr val="FBE4EA"/>
                </a:solidFill>
                <a:latin typeface="Work Sans Medium" pitchFamily="34" charset="0"/>
                <a:ea typeface="Work Sans Medium" pitchFamily="34" charset="-122"/>
                <a:cs typeface="Work Sans Medium" pitchFamily="34" charset="-120"/>
              </a:rPr>
              <a:t>2 → 1 → 0</a:t>
            </a:r>
            <a:endParaRPr lang="en-US" sz="5550" dirty="0"/>
          </a:p>
        </p:txBody>
      </p:sp>
      <p:sp>
        <p:nvSpPr>
          <p:cNvPr id="6" name="text p &quot;P1 incidents JuneAugust 2026&quot;"/>
          <p:cNvSpPr/>
          <p:nvPr/>
        </p:nvSpPr>
        <p:spPr>
          <a:xfrm>
            <a:off x="8239125" y="3126760"/>
            <a:ext cx="3443573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P1 incidents</a:t>
            </a:r>
            <a:br/>
            <a:r>
              <a:rPr lang="en-US" sz="195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June–August 2026</a:t>
            </a:r>
            <a:endParaRPr lang="en-US" sz="1950" dirty="0"/>
          </a:p>
        </p:txBody>
      </p:sp>
      <p:sp>
        <p:nvSpPr>
          <p:cNvPr id="7" name="text p.small &quot;Not a reliability guarantee. CSAT changes are "/>
          <p:cNvSpPr/>
          <p:nvPr/>
        </p:nvSpPr>
        <p:spPr>
          <a:xfrm>
            <a:off x="8239125" y="3818573"/>
            <a:ext cx="3443573" cy="848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28"/>
              </a:lnSpc>
              <a:buNone/>
            </a:pPr>
            <a:r>
              <a:rPr lang="en-US" sz="165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Not a reliability guarantee.</a:t>
            </a:r>
            <a:br/>
            <a:r>
              <a:rPr lang="en-US" sz="165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CSAT changes are not attributable to the pilot.</a:t>
            </a:r>
            <a:endParaRPr lang="en-US" sz="1650" dirty="0"/>
          </a:p>
        </p:txBody>
      </p:sp>
      <p:sp>
        <p:nvSpPr>
          <p:cNvPr id="8" name="text p.note &quot;Manually selected samples insufficient reviewr&quot;"/>
          <p:cNvSpPr/>
          <p:nvPr/>
        </p:nvSpPr>
        <p:spPr>
          <a:xfrm>
            <a:off x="609600" y="5405438"/>
            <a:ext cx="10693718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1875" dirty="0">
                <a:solidFill>
                  <a:srgbClr val="FBE4E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Manually selected samples; insufficient review/rework accounting prevents extrapolating total hours or monetary ROI.</a:t>
            </a:r>
            <a:endParaRPr lang="en-US" sz="187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9EF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.row"/>
          <p:cNvSpPr/>
          <p:nvPr/>
        </p:nvSpPr>
        <p:spPr>
          <a:xfrm>
            <a:off x="609600" y="1524000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3" name="shape div.row"/>
          <p:cNvSpPr/>
          <p:nvPr/>
        </p:nvSpPr>
        <p:spPr>
          <a:xfrm>
            <a:off x="609600" y="2722066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4" name="shape div.row"/>
          <p:cNvSpPr/>
          <p:nvPr/>
        </p:nvSpPr>
        <p:spPr>
          <a:xfrm>
            <a:off x="609600" y="3920133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5" name="text h2 &quot;Close the gaps behind the averages.&quot;"/>
          <p:cNvSpPr/>
          <p:nvPr/>
        </p:nvSpPr>
        <p:spPr>
          <a:xfrm>
            <a:off x="609600" y="490538"/>
            <a:ext cx="1130198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00"/>
              </a:lnSpc>
              <a:buNone/>
            </a:pPr>
            <a:r>
              <a:rPr lang="en-US" sz="3750" spc="-11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Close the gaps behind the averages.</a:t>
            </a:r>
            <a:endParaRPr lang="en-US" sz="3750" dirty="0"/>
          </a:p>
        </p:txBody>
      </p:sp>
      <p:sp>
        <p:nvSpPr>
          <p:cNvPr id="6" name="text div.index &quot;01&quot;"/>
          <p:cNvSpPr/>
          <p:nvPr/>
        </p:nvSpPr>
        <p:spPr>
          <a:xfrm>
            <a:off x="609600" y="1779080"/>
            <a:ext cx="704850" cy="5280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158"/>
              </a:lnSpc>
              <a:buNone/>
            </a:pPr>
            <a:r>
              <a:rPr lang="en-US" sz="31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01</a:t>
            </a:r>
            <a:endParaRPr lang="en-US" sz="3150" dirty="0"/>
          </a:p>
        </p:txBody>
      </p:sp>
      <p:sp>
        <p:nvSpPr>
          <p:cNvPr id="7" name="text h3 &quot;Night-shift adoption&quot;"/>
          <p:cNvSpPr/>
          <p:nvPr/>
        </p:nvSpPr>
        <p:spPr>
          <a:xfrm>
            <a:off x="1504950" y="1774508"/>
            <a:ext cx="3286601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80"/>
              </a:lnSpc>
              <a:buNone/>
            </a:pPr>
            <a:r>
              <a:rPr lang="en-US" sz="2400" spc="-24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Night-shift adoption</a:t>
            </a:r>
            <a:endParaRPr lang="en-US" sz="2400" dirty="0"/>
          </a:p>
        </p:txBody>
      </p:sp>
      <p:sp>
        <p:nvSpPr>
          <p:cNvPr id="8" name="text p &quot;Uneven use training reduces queue coverage. Coa&quot;"/>
          <p:cNvSpPr/>
          <p:nvPr/>
        </p:nvSpPr>
        <p:spPr>
          <a:xfrm>
            <a:off x="4924425" y="1779270"/>
            <a:ext cx="6857714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Uneven use; training reduces queue coverage.</a:t>
            </a:r>
            <a:br/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Coaching delivery owner unassigned.</a:t>
            </a:r>
            <a:endParaRPr lang="en-US" sz="1950" dirty="0"/>
          </a:p>
        </p:txBody>
      </p:sp>
      <p:sp>
        <p:nvSpPr>
          <p:cNvPr id="9" name="text div.index &quot;02&quot;"/>
          <p:cNvSpPr/>
          <p:nvPr/>
        </p:nvSpPr>
        <p:spPr>
          <a:xfrm>
            <a:off x="609600" y="2977146"/>
            <a:ext cx="704850" cy="5280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158"/>
              </a:lnSpc>
              <a:buNone/>
            </a:pPr>
            <a:r>
              <a:rPr lang="en-US" sz="31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02</a:t>
            </a:r>
            <a:endParaRPr lang="en-US" sz="3150" dirty="0"/>
          </a:p>
        </p:txBody>
      </p:sp>
      <p:sp>
        <p:nvSpPr>
          <p:cNvPr id="10" name="text h3 &quot;Exception handling&quot;"/>
          <p:cNvSpPr/>
          <p:nvPr/>
        </p:nvSpPr>
        <p:spPr>
          <a:xfrm>
            <a:off x="1504950" y="2972574"/>
            <a:ext cx="3286601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80"/>
              </a:lnSpc>
              <a:buNone/>
            </a:pPr>
            <a:r>
              <a:rPr lang="en-US" sz="2400" spc="-24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Exception handling</a:t>
            </a:r>
            <a:endParaRPr lang="en-US" sz="2400" dirty="0"/>
          </a:p>
        </p:txBody>
      </p:sp>
      <p:sp>
        <p:nvSpPr>
          <p:cNvPr id="11" name="text p &quot;Mixed-language checks add work. Account for revi&quot;"/>
          <p:cNvSpPr/>
          <p:nvPr/>
        </p:nvSpPr>
        <p:spPr>
          <a:xfrm>
            <a:off x="4924425" y="2977336"/>
            <a:ext cx="6857714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Mixed-language checks add work.</a:t>
            </a:r>
            <a:br/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Account for review and rework.</a:t>
            </a:r>
            <a:endParaRPr lang="en-US" sz="1950" dirty="0"/>
          </a:p>
        </p:txBody>
      </p:sp>
      <p:sp>
        <p:nvSpPr>
          <p:cNvPr id="12" name="text div.index &quot;03&quot;"/>
          <p:cNvSpPr/>
          <p:nvPr/>
        </p:nvSpPr>
        <p:spPr>
          <a:xfrm>
            <a:off x="609600" y="4175212"/>
            <a:ext cx="704850" cy="5280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158"/>
              </a:lnSpc>
              <a:buNone/>
            </a:pPr>
            <a:r>
              <a:rPr lang="en-US" sz="31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03</a:t>
            </a:r>
            <a:endParaRPr lang="en-US" sz="3150" dirty="0"/>
          </a:p>
        </p:txBody>
      </p:sp>
      <p:sp>
        <p:nvSpPr>
          <p:cNvPr id="13" name="text h3 &quot;Operational resilience&quot;"/>
          <p:cNvSpPr/>
          <p:nvPr/>
        </p:nvSpPr>
        <p:spPr>
          <a:xfrm>
            <a:off x="1504950" y="4170640"/>
            <a:ext cx="3286601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80"/>
              </a:lnSpc>
              <a:buNone/>
            </a:pPr>
            <a:r>
              <a:rPr lang="en-US" sz="2400" spc="-24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Operational resilience</a:t>
            </a:r>
            <a:endParaRPr lang="en-US" sz="2400" dirty="0"/>
          </a:p>
        </p:txBody>
      </p:sp>
      <p:sp>
        <p:nvSpPr>
          <p:cNvPr id="14" name="text p &quot;Check fallback runbook status. Assign after-hour&quot;"/>
          <p:cNvSpPr/>
          <p:nvPr/>
        </p:nvSpPr>
        <p:spPr>
          <a:xfrm>
            <a:off x="4924425" y="4175403"/>
            <a:ext cx="6857714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Check fallback runbook status.</a:t>
            </a:r>
            <a:br/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Assign after-hours drill ownership.</a:t>
            </a:r>
            <a:endParaRPr lang="en-US" sz="1950" dirty="0"/>
          </a:p>
        </p:txBody>
      </p:sp>
      <p:sp>
        <p:nvSpPr>
          <p:cNvPr id="15" name="text span.folio &quot;04&quot;"/>
          <p:cNvSpPr/>
          <p:nvPr/>
        </p:nvSpPr>
        <p:spPr>
          <a:xfrm>
            <a:off x="11544300" y="6408712"/>
            <a:ext cx="228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section.expansion"/>
          <p:cNvSpPr/>
          <p:nvPr/>
        </p:nvSpPr>
        <p:spPr>
          <a:xfrm>
            <a:off x="6871841" y="1562100"/>
            <a:ext cx="9525" cy="2840534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3" name="text h2 &quot;Two scopes. Separate decisions.&quot;"/>
          <p:cNvSpPr/>
          <p:nvPr/>
        </p:nvSpPr>
        <p:spPr>
          <a:xfrm>
            <a:off x="609600" y="490538"/>
            <a:ext cx="1130198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00"/>
              </a:lnSpc>
              <a:buNone/>
            </a:pPr>
            <a:r>
              <a:rPr lang="en-US" sz="3750" spc="-11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Two scopes. Separate decisions.</a:t>
            </a:r>
            <a:endParaRPr lang="en-US" sz="3750" dirty="0"/>
          </a:p>
        </p:txBody>
      </p:sp>
      <p:sp>
        <p:nvSpPr>
          <p:cNvPr id="4" name="text h3 &quot;Existing renewal&quot;"/>
          <p:cNvSpPr/>
          <p:nvPr/>
        </p:nvSpPr>
        <p:spPr>
          <a:xfrm>
            <a:off x="609600" y="1553766"/>
            <a:ext cx="5822220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spc="-20" kern="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Existing renewal</a:t>
            </a:r>
            <a:endParaRPr lang="en-US" sz="2025" dirty="0"/>
          </a:p>
        </p:txBody>
      </p:sp>
      <p:sp>
        <p:nvSpPr>
          <p:cNvPr id="5" name="text p.number &quot;144,000&quot;"/>
          <p:cNvSpPr/>
          <p:nvPr/>
        </p:nvSpPr>
        <p:spPr>
          <a:xfrm>
            <a:off x="609600" y="2050256"/>
            <a:ext cx="58222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9000"/>
              </a:lnSpc>
              <a:buNone/>
            </a:pPr>
            <a:r>
              <a:rPr lang="en-US" sz="7500" spc="-375" kern="0" dirty="0">
                <a:solidFill>
                  <a:srgbClr val="6E1730"/>
                </a:solidFill>
                <a:latin typeface="Work Sans Medium" pitchFamily="34" charset="0"/>
                <a:ea typeface="Work Sans Medium" pitchFamily="34" charset="-122"/>
                <a:cs typeface="Work Sans Medium" pitchFamily="34" charset="-120"/>
              </a:rPr>
              <a:t>$144,000</a:t>
            </a:r>
            <a:endParaRPr lang="en-US" sz="7500" dirty="0"/>
          </a:p>
        </p:txBody>
      </p:sp>
      <p:sp>
        <p:nvSpPr>
          <p:cNvPr id="6" name="text p &quot;ARR  120 licensed seats Due 30 November 2026&quot;"/>
          <p:cNvSpPr/>
          <p:nvPr/>
        </p:nvSpPr>
        <p:spPr>
          <a:xfrm>
            <a:off x="609600" y="3424714"/>
            <a:ext cx="5822220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ARR · 120 licensed seats</a:t>
            </a:r>
            <a:br/>
            <a:r>
              <a:rPr lang="en-US" sz="19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Due 30 November 2026</a:t>
            </a:r>
            <a:endParaRPr lang="en-US" sz="1950" dirty="0"/>
          </a:p>
        </p:txBody>
      </p:sp>
      <p:sp>
        <p:nvSpPr>
          <p:cNvPr id="7" name="text p.small &quot;Approval not recorded.&quot;"/>
          <p:cNvSpPr/>
          <p:nvPr/>
        </p:nvSpPr>
        <p:spPr>
          <a:xfrm>
            <a:off x="609600" y="4116526"/>
            <a:ext cx="5822220" cy="2828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28"/>
              </a:lnSpc>
              <a:buNone/>
            </a:pPr>
            <a:r>
              <a:rPr lang="en-US" sz="1650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Approval not recorded.</a:t>
            </a:r>
            <a:endParaRPr lang="en-US" sz="1650" dirty="0"/>
          </a:p>
        </p:txBody>
      </p:sp>
      <p:sp>
        <p:nvSpPr>
          <p:cNvPr id="8" name="text h3 &quot;Proposed expansion&quot;"/>
          <p:cNvSpPr/>
          <p:nvPr/>
        </p:nvSpPr>
        <p:spPr>
          <a:xfrm>
            <a:off x="7414766" y="1553766"/>
            <a:ext cx="4292510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2025" spc="-20" kern="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Proposed expansion</a:t>
            </a:r>
            <a:endParaRPr lang="en-US" sz="2025" dirty="0"/>
          </a:p>
        </p:txBody>
      </p:sp>
      <p:sp>
        <p:nvSpPr>
          <p:cNvPr id="9" name="text p.number &quot;40 seats&quot;"/>
          <p:cNvSpPr/>
          <p:nvPr/>
        </p:nvSpPr>
        <p:spPr>
          <a:xfrm>
            <a:off x="7414766" y="2054066"/>
            <a:ext cx="4292510" cy="982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7740"/>
              </a:lnSpc>
              <a:buNone/>
            </a:pPr>
            <a:r>
              <a:rPr lang="en-US" sz="6450" spc="-375" kern="0" dirty="0">
                <a:solidFill>
                  <a:srgbClr val="000000"/>
                </a:solidFill>
                <a:latin typeface="Work Sans Medium" pitchFamily="34" charset="0"/>
                <a:ea typeface="Work Sans Medium" pitchFamily="34" charset="-122"/>
                <a:cs typeface="Work Sans Medium" pitchFamily="34" charset="-120"/>
              </a:rPr>
              <a:t>+40 seats</a:t>
            </a:r>
            <a:endParaRPr lang="en-US" sz="6450" dirty="0"/>
          </a:p>
        </p:txBody>
      </p:sp>
      <p:sp>
        <p:nvSpPr>
          <p:cNvPr id="10" name="text p &quot;Unpriced no approved quote, commitment or purch&quot;"/>
          <p:cNvSpPr/>
          <p:nvPr/>
        </p:nvSpPr>
        <p:spPr>
          <a:xfrm>
            <a:off x="7414766" y="3264575"/>
            <a:ext cx="4292510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Unpriced; no approved quote,</a:t>
            </a:r>
            <a:br/>
            <a:r>
              <a:rPr lang="en-US" sz="19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commitment or purchase order.</a:t>
            </a:r>
            <a:endParaRPr lang="en-US" sz="1950" dirty="0"/>
          </a:p>
        </p:txBody>
      </p:sp>
      <p:sp>
        <p:nvSpPr>
          <p:cNvPr id="11" name="text p.small &quot;No decision date agreed.&quot;"/>
          <p:cNvSpPr/>
          <p:nvPr/>
        </p:nvSpPr>
        <p:spPr>
          <a:xfrm>
            <a:off x="7414766" y="3956387"/>
            <a:ext cx="4292510" cy="2828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28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No decision date agreed.</a:t>
            </a:r>
            <a:endParaRPr lang="en-US" sz="1650" dirty="0"/>
          </a:p>
        </p:txBody>
      </p:sp>
      <p:sp>
        <p:nvSpPr>
          <p:cNvPr id="12" name="text p.closing &quot;Recommendation: progress renewal review with"/>
          <p:cNvSpPr/>
          <p:nvPr/>
        </p:nvSpPr>
        <p:spPr>
          <a:xfrm>
            <a:off x="609600" y="5893237"/>
            <a:ext cx="9683210" cy="3733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40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Recommendation: progress renewal review without bundling expansion.</a:t>
            </a:r>
            <a:endParaRPr lang="en-US" sz="2100" dirty="0"/>
          </a:p>
        </p:txBody>
      </p:sp>
      <p:sp>
        <p:nvSpPr>
          <p:cNvPr id="13" name="text span.folio &quot;05&quot;"/>
          <p:cNvSpPr/>
          <p:nvPr/>
        </p:nvSpPr>
        <p:spPr>
          <a:xfrm>
            <a:off x="11553825" y="6408712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9EF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.item"/>
          <p:cNvSpPr/>
          <p:nvPr/>
        </p:nvSpPr>
        <p:spPr>
          <a:xfrm>
            <a:off x="609600" y="1765399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3" name="shape div.item"/>
          <p:cNvSpPr/>
          <p:nvPr/>
        </p:nvSpPr>
        <p:spPr>
          <a:xfrm>
            <a:off x="609600" y="2396430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4" name="shape div.item"/>
          <p:cNvSpPr/>
          <p:nvPr/>
        </p:nvSpPr>
        <p:spPr>
          <a:xfrm>
            <a:off x="609600" y="3027462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5" name="shape div.item"/>
          <p:cNvSpPr/>
          <p:nvPr/>
        </p:nvSpPr>
        <p:spPr>
          <a:xfrm>
            <a:off x="609600" y="3658493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6" name="shape div.item"/>
          <p:cNvSpPr/>
          <p:nvPr/>
        </p:nvSpPr>
        <p:spPr>
          <a:xfrm>
            <a:off x="609600" y="4289524"/>
            <a:ext cx="10972800" cy="9525"/>
          </a:xfrm>
          <a:prstGeom prst="rect">
            <a:avLst/>
          </a:prstGeom>
          <a:solidFill>
            <a:srgbClr val="8A9099"/>
          </a:solidFill>
          <a:ln/>
        </p:spPr>
      </p:sp>
      <p:sp>
        <p:nvSpPr>
          <p:cNvPr id="7" name="text h2 &quot;Past working dates need a status check.&quot;"/>
          <p:cNvSpPr/>
          <p:nvPr/>
        </p:nvSpPr>
        <p:spPr>
          <a:xfrm>
            <a:off x="609600" y="448818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12" kern="0" dirty="0">
                <a:solidFill>
                  <a:srgbClr val="000000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Past working dates need a status check.</a:t>
            </a:r>
            <a:endParaRPr lang="en-US" sz="3600" dirty="0"/>
          </a:p>
        </p:txBody>
      </p:sp>
      <p:sp>
        <p:nvSpPr>
          <p:cNvPr id="8" name="text p.intro &quot;As of 31 October 2026: completion is not estab"/>
          <p:cNvSpPr/>
          <p:nvPr/>
        </p:nvSpPr>
        <p:spPr>
          <a:xfrm>
            <a:off x="609600" y="1113949"/>
            <a:ext cx="113019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As of 31 October 2026: completion is not established.</a:t>
            </a:r>
            <a:endParaRPr lang="en-US" sz="1800" dirty="0"/>
          </a:p>
        </p:txBody>
      </p:sp>
      <p:sp>
        <p:nvSpPr>
          <p:cNvPr id="9" name="text span.date &quot;11 September&quot;"/>
          <p:cNvSpPr/>
          <p:nvPr/>
        </p:nvSpPr>
        <p:spPr>
          <a:xfrm>
            <a:off x="609600" y="1935659"/>
            <a:ext cx="1765935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11 September</a:t>
            </a:r>
            <a:endParaRPr lang="en-US" sz="1875" dirty="0"/>
          </a:p>
        </p:txBody>
      </p:sp>
      <p:sp>
        <p:nvSpPr>
          <p:cNvPr id="10" name="text strong &quot;Maya&quot;"/>
          <p:cNvSpPr/>
          <p:nvPr/>
        </p:nvSpPr>
        <p:spPr>
          <a:xfrm>
            <a:off x="2514600" y="1935659"/>
            <a:ext cx="1324451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b="1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Maya</a:t>
            </a:r>
            <a:endParaRPr lang="en-US" sz="1875" dirty="0"/>
          </a:p>
        </p:txBody>
      </p:sp>
      <p:sp>
        <p:nvSpPr>
          <p:cNvPr id="11" name="text span &quot;Confirm coaching owner&quot;"/>
          <p:cNvSpPr/>
          <p:nvPr/>
        </p:nvSpPr>
        <p:spPr>
          <a:xfrm>
            <a:off x="3990975" y="1935659"/>
            <a:ext cx="7819168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Confirm coaching owner</a:t>
            </a:r>
            <a:endParaRPr lang="en-US" sz="1875" dirty="0"/>
          </a:p>
        </p:txBody>
      </p:sp>
      <p:sp>
        <p:nvSpPr>
          <p:cNvPr id="12" name="text span.date &quot;18 September&quot;"/>
          <p:cNvSpPr/>
          <p:nvPr/>
        </p:nvSpPr>
        <p:spPr>
          <a:xfrm>
            <a:off x="609600" y="2566690"/>
            <a:ext cx="1765935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18 September</a:t>
            </a:r>
            <a:endParaRPr lang="en-US" sz="1875" dirty="0"/>
          </a:p>
        </p:txBody>
      </p:sp>
      <p:sp>
        <p:nvSpPr>
          <p:cNvPr id="13" name="text strong &quot;Omar&quot;"/>
          <p:cNvSpPr/>
          <p:nvPr/>
        </p:nvSpPr>
        <p:spPr>
          <a:xfrm>
            <a:off x="2514600" y="2566690"/>
            <a:ext cx="1324451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b="1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Omar</a:t>
            </a:r>
            <a:endParaRPr lang="en-US" sz="1875" dirty="0"/>
          </a:p>
        </p:txBody>
      </p:sp>
      <p:sp>
        <p:nvSpPr>
          <p:cNvPr id="14" name="text span &quot;Draft fallback runbook&quot;"/>
          <p:cNvSpPr/>
          <p:nvPr/>
        </p:nvSpPr>
        <p:spPr>
          <a:xfrm>
            <a:off x="3990975" y="2566690"/>
            <a:ext cx="7819168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Draft fallback runbook</a:t>
            </a:r>
            <a:endParaRPr lang="en-US" sz="1875" dirty="0"/>
          </a:p>
        </p:txBody>
      </p:sp>
      <p:sp>
        <p:nvSpPr>
          <p:cNvPr id="15" name="text span.date &quot;25 September&quot;"/>
          <p:cNvSpPr/>
          <p:nvPr/>
        </p:nvSpPr>
        <p:spPr>
          <a:xfrm>
            <a:off x="609600" y="3197721"/>
            <a:ext cx="1765935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25 September</a:t>
            </a:r>
            <a:endParaRPr lang="en-US" sz="1875" dirty="0"/>
          </a:p>
        </p:txBody>
      </p:sp>
      <p:sp>
        <p:nvSpPr>
          <p:cNvPr id="16" name="text strong &quot;Leo  Maya&quot;"/>
          <p:cNvSpPr/>
          <p:nvPr/>
        </p:nvSpPr>
        <p:spPr>
          <a:xfrm>
            <a:off x="2514600" y="3197721"/>
            <a:ext cx="1324451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b="1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Leo / Maya</a:t>
            </a:r>
            <a:endParaRPr lang="en-US" sz="1875" dirty="0"/>
          </a:p>
        </p:txBody>
      </p:sp>
      <p:sp>
        <p:nvSpPr>
          <p:cNvPr id="17" name="text span &quot;Audit design  scope approval&quot;"/>
          <p:cNvSpPr/>
          <p:nvPr/>
        </p:nvSpPr>
        <p:spPr>
          <a:xfrm>
            <a:off x="3990975" y="3197721"/>
            <a:ext cx="7819168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Audit design / scope approval</a:t>
            </a:r>
            <a:endParaRPr lang="en-US" sz="1875" dirty="0"/>
          </a:p>
        </p:txBody>
      </p:sp>
      <p:sp>
        <p:nvSpPr>
          <p:cNvPr id="18" name="text span.date &quot;15 October&quot;"/>
          <p:cNvSpPr/>
          <p:nvPr/>
        </p:nvSpPr>
        <p:spPr>
          <a:xfrm>
            <a:off x="609600" y="3828752"/>
            <a:ext cx="1765935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15 October</a:t>
            </a:r>
            <a:endParaRPr lang="en-US" sz="1875" dirty="0"/>
          </a:p>
        </p:txBody>
      </p:sp>
      <p:sp>
        <p:nvSpPr>
          <p:cNvPr id="19" name="text strong &quot;Nina&quot;"/>
          <p:cNvSpPr/>
          <p:nvPr/>
        </p:nvSpPr>
        <p:spPr>
          <a:xfrm>
            <a:off x="2514600" y="3828752"/>
            <a:ext cx="1324451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b="1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Nina</a:t>
            </a:r>
            <a:endParaRPr lang="en-US" sz="1875" dirty="0"/>
          </a:p>
        </p:txBody>
      </p:sp>
      <p:sp>
        <p:nvSpPr>
          <p:cNvPr id="20" name="text span &quot;Draft renewal evidence pack&quot;"/>
          <p:cNvSpPr/>
          <p:nvPr/>
        </p:nvSpPr>
        <p:spPr>
          <a:xfrm>
            <a:off x="3990975" y="3828752"/>
            <a:ext cx="7819168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Draft renewal evidence pack</a:t>
            </a:r>
            <a:endParaRPr lang="en-US" sz="1875" dirty="0"/>
          </a:p>
        </p:txBody>
      </p:sp>
      <p:sp>
        <p:nvSpPr>
          <p:cNvPr id="21" name="text span.date &quot;Unconfirmed&quot;"/>
          <p:cNvSpPr/>
          <p:nvPr/>
        </p:nvSpPr>
        <p:spPr>
          <a:xfrm>
            <a:off x="609600" y="4459784"/>
            <a:ext cx="1765935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6E173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Unconfirmed</a:t>
            </a:r>
            <a:endParaRPr lang="en-US" sz="1875" dirty="0"/>
          </a:p>
        </p:txBody>
      </p:sp>
      <p:sp>
        <p:nvSpPr>
          <p:cNvPr id="22" name="text strong &quot;Priya&quot;"/>
          <p:cNvSpPr/>
          <p:nvPr/>
        </p:nvSpPr>
        <p:spPr>
          <a:xfrm>
            <a:off x="2514600" y="4459784"/>
            <a:ext cx="1324451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b="1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Priya</a:t>
            </a:r>
            <a:endParaRPr lang="en-US" sz="1875" dirty="0"/>
          </a:p>
        </p:txBody>
      </p:sp>
      <p:sp>
        <p:nvSpPr>
          <p:cNvPr id="23" name="text span &quot;Procurement review slot&quot;"/>
          <p:cNvSpPr/>
          <p:nvPr/>
        </p:nvSpPr>
        <p:spPr>
          <a:xfrm>
            <a:off x="3990975" y="4459784"/>
            <a:ext cx="7819168" cy="297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4"/>
              </a:lnSpc>
              <a:buNone/>
            </a:pPr>
            <a:r>
              <a:rPr lang="en-US" sz="1875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Procurement review slot</a:t>
            </a:r>
            <a:endParaRPr lang="en-US" sz="1875" dirty="0"/>
          </a:p>
        </p:txBody>
      </p:sp>
      <p:sp>
        <p:nvSpPr>
          <p:cNvPr id="24" name="text p.end &quot;Confirm evidence of completion, or reset owner a"/>
          <p:cNvSpPr/>
          <p:nvPr/>
        </p:nvSpPr>
        <p:spPr>
          <a:xfrm>
            <a:off x="609600" y="6063675"/>
            <a:ext cx="1189062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Confirm evidence of completion, or reset owner and date.</a:t>
            </a:r>
            <a:endParaRPr lang="en-US" sz="1800" dirty="0"/>
          </a:p>
        </p:txBody>
      </p:sp>
      <p:sp>
        <p:nvSpPr>
          <p:cNvPr id="25" name="text span.folio &quot;06&quot;"/>
          <p:cNvSpPr/>
          <p:nvPr/>
        </p:nvSpPr>
        <p:spPr>
          <a:xfrm>
            <a:off x="11544300" y="6408712"/>
            <a:ext cx="228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6E17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h2 &quot;Four decisions requested today.&quot;"/>
          <p:cNvSpPr/>
          <p:nvPr/>
        </p:nvSpPr>
        <p:spPr>
          <a:xfrm>
            <a:off x="609600" y="490538"/>
            <a:ext cx="1130198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00"/>
              </a:lnSpc>
              <a:buNone/>
            </a:pPr>
            <a:r>
              <a:rPr lang="en-US" sz="3750" spc="-112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Four decisions requested today.</a:t>
            </a:r>
            <a:endParaRPr lang="en-US" sz="3750" dirty="0"/>
          </a:p>
        </p:txBody>
      </p:sp>
      <p:sp>
        <p:nvSpPr>
          <p:cNvPr id="3" name="text span.num &quot;1&quot;"/>
          <p:cNvSpPr/>
          <p:nvPr/>
        </p:nvSpPr>
        <p:spPr>
          <a:xfrm>
            <a:off x="609600" y="1538288"/>
            <a:ext cx="64770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4050" dirty="0">
                <a:solidFill>
                  <a:srgbClr val="F48FA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1</a:t>
            </a:r>
            <a:endParaRPr lang="en-US" sz="4050" dirty="0"/>
          </a:p>
        </p:txBody>
      </p:sp>
      <p:sp>
        <p:nvSpPr>
          <p:cNvPr id="4" name="text h3 &quot;Confirm renewal path&quot;"/>
          <p:cNvSpPr/>
          <p:nvPr/>
        </p:nvSpPr>
        <p:spPr>
          <a:xfrm>
            <a:off x="1390650" y="1537097"/>
            <a:ext cx="4512945" cy="3929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94"/>
              </a:lnSpc>
              <a:buNone/>
            </a:pPr>
            <a:r>
              <a:rPr lang="en-US" sz="2475" spc="-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Confirm renewal path</a:t>
            </a:r>
            <a:endParaRPr lang="en-US" sz="2475" dirty="0"/>
          </a:p>
        </p:txBody>
      </p:sp>
      <p:sp>
        <p:nvSpPr>
          <p:cNvPr id="5" name="text p &quot;Approvers and procurement slot before 30 Novembe&quot;"/>
          <p:cNvSpPr/>
          <p:nvPr/>
        </p:nvSpPr>
        <p:spPr>
          <a:xfrm>
            <a:off x="1390650" y="2069306"/>
            <a:ext cx="4512945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Approvers and procurement slot</a:t>
            </a:r>
            <a:br/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before 30 November 2026.</a:t>
            </a:r>
            <a:endParaRPr lang="en-US" sz="1875" dirty="0"/>
          </a:p>
        </p:txBody>
      </p:sp>
      <p:sp>
        <p:nvSpPr>
          <p:cNvPr id="6" name="text span.num &quot;2&quot;"/>
          <p:cNvSpPr/>
          <p:nvPr/>
        </p:nvSpPr>
        <p:spPr>
          <a:xfrm>
            <a:off x="6419850" y="1538288"/>
            <a:ext cx="64770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4050" dirty="0">
                <a:solidFill>
                  <a:srgbClr val="F48FA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2</a:t>
            </a:r>
            <a:endParaRPr lang="en-US" sz="4050" dirty="0"/>
          </a:p>
        </p:txBody>
      </p:sp>
      <p:sp>
        <p:nvSpPr>
          <p:cNvPr id="7" name="text h3 &quot;Assign owners&quot;"/>
          <p:cNvSpPr/>
          <p:nvPr/>
        </p:nvSpPr>
        <p:spPr>
          <a:xfrm>
            <a:off x="7200900" y="1537097"/>
            <a:ext cx="4512945" cy="3929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94"/>
              </a:lnSpc>
              <a:buNone/>
            </a:pPr>
            <a:r>
              <a:rPr lang="en-US" sz="2475" spc="-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Assign owners</a:t>
            </a:r>
            <a:endParaRPr lang="en-US" sz="2475" dirty="0"/>
          </a:p>
        </p:txBody>
      </p:sp>
      <p:sp>
        <p:nvSpPr>
          <p:cNvPr id="8" name="text p &quot;Coaching delivery and after-hours drill.&quot;"/>
          <p:cNvSpPr/>
          <p:nvPr/>
        </p:nvSpPr>
        <p:spPr>
          <a:xfrm>
            <a:off x="7200900" y="2069306"/>
            <a:ext cx="4512945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Coaching delivery and</a:t>
            </a:r>
            <a:br/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after-hours drill.</a:t>
            </a:r>
            <a:endParaRPr lang="en-US" sz="1875" dirty="0"/>
          </a:p>
        </p:txBody>
      </p:sp>
      <p:sp>
        <p:nvSpPr>
          <p:cNvPr id="9" name="text span.num &quot;3&quot;"/>
          <p:cNvSpPr/>
          <p:nvPr/>
        </p:nvSpPr>
        <p:spPr>
          <a:xfrm>
            <a:off x="609600" y="3207544"/>
            <a:ext cx="64770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4050" dirty="0">
                <a:solidFill>
                  <a:srgbClr val="F48FA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3</a:t>
            </a:r>
            <a:endParaRPr lang="en-US" sz="4050" dirty="0"/>
          </a:p>
        </p:txBody>
      </p:sp>
      <p:sp>
        <p:nvSpPr>
          <p:cNvPr id="10" name="text h3 &quot;Agree evidence&quot;"/>
          <p:cNvSpPr/>
          <p:nvPr/>
        </p:nvSpPr>
        <p:spPr>
          <a:xfrm>
            <a:off x="1390650" y="3206353"/>
            <a:ext cx="4512945" cy="3929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94"/>
              </a:lnSpc>
              <a:buNone/>
            </a:pPr>
            <a:r>
              <a:rPr lang="en-US" sz="2475" spc="-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Agree evidence</a:t>
            </a:r>
            <a:endParaRPr lang="en-US" sz="2475" dirty="0"/>
          </a:p>
        </p:txBody>
      </p:sp>
      <p:sp>
        <p:nvSpPr>
          <p:cNvPr id="11" name="text p &quot;Audit scope including exception review and rewor&quot;"/>
          <p:cNvSpPr/>
          <p:nvPr/>
        </p:nvSpPr>
        <p:spPr>
          <a:xfrm>
            <a:off x="1390650" y="3738563"/>
            <a:ext cx="4512945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Audit scope including</a:t>
            </a:r>
            <a:br/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exception review and rework.</a:t>
            </a:r>
            <a:endParaRPr lang="en-US" sz="1875" dirty="0"/>
          </a:p>
        </p:txBody>
      </p:sp>
      <p:sp>
        <p:nvSpPr>
          <p:cNvPr id="12" name="text span.num &quot;4&quot;"/>
          <p:cNvSpPr/>
          <p:nvPr/>
        </p:nvSpPr>
        <p:spPr>
          <a:xfrm>
            <a:off x="6419850" y="3207544"/>
            <a:ext cx="647700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50"/>
              </a:lnSpc>
              <a:buNone/>
            </a:pPr>
            <a:r>
              <a:rPr lang="en-US" sz="4050" dirty="0">
                <a:solidFill>
                  <a:srgbClr val="F48FA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4</a:t>
            </a:r>
            <a:endParaRPr lang="en-US" sz="4050" dirty="0"/>
          </a:p>
        </p:txBody>
      </p:sp>
      <p:sp>
        <p:nvSpPr>
          <p:cNvPr id="13" name="text h3 &quot;Defer expansion&quot;"/>
          <p:cNvSpPr/>
          <p:nvPr/>
        </p:nvSpPr>
        <p:spPr>
          <a:xfrm>
            <a:off x="7200900" y="3206353"/>
            <a:ext cx="4512945" cy="3929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94"/>
              </a:lnSpc>
              <a:buNone/>
            </a:pPr>
            <a:r>
              <a:rPr lang="en-US" sz="2475" spc="-25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Defer expansion</a:t>
            </a:r>
            <a:endParaRPr lang="en-US" sz="2475" dirty="0"/>
          </a:p>
        </p:txBody>
      </p:sp>
      <p:sp>
        <p:nvSpPr>
          <p:cNvPr id="14" name="text p &quot;Revisit 40 seats after an agreed evidence checkp&quot;"/>
          <p:cNvSpPr/>
          <p:nvPr/>
        </p:nvSpPr>
        <p:spPr>
          <a:xfrm>
            <a:off x="7200900" y="3738563"/>
            <a:ext cx="4512945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25"/>
              </a:lnSpc>
              <a:buNone/>
            </a:pPr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Revisit 40 seats after</a:t>
            </a:r>
            <a:br/>
            <a:r>
              <a:rPr lang="en-US" sz="1875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an agreed evidence checkpoint.</a:t>
            </a:r>
            <a:endParaRPr lang="en-US" sz="1875" dirty="0"/>
          </a:p>
        </p:txBody>
      </p:sp>
      <p:sp>
        <p:nvSpPr>
          <p:cNvPr id="15" name="text p.caption &quot;Proposed decisions, not recorded agreements."/>
          <p:cNvSpPr/>
          <p:nvPr/>
        </p:nvSpPr>
        <p:spPr>
          <a:xfrm>
            <a:off x="609600" y="6136987"/>
            <a:ext cx="4983861" cy="2933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10"/>
              </a:lnSpc>
              <a:buNone/>
            </a:pPr>
            <a:r>
              <a:rPr lang="en-US" sz="165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Proposed decisions, not recorded agreements.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Advance the review. Not the commitment.&quot;"/>
          <p:cNvSpPr/>
          <p:nvPr/>
        </p:nvSpPr>
        <p:spPr>
          <a:xfrm>
            <a:off x="1190625" y="1774079"/>
            <a:ext cx="9810750" cy="16428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6468"/>
              </a:lnSpc>
              <a:buNone/>
            </a:pPr>
            <a:r>
              <a:rPr lang="en-US" sz="5775" spc="-150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Advance the review.</a:t>
            </a:r>
            <a:br/>
            <a:r>
              <a:rPr lang="en-US" sz="5775" spc="-150" kern="0" dirty="0">
                <a:solidFill>
                  <a:srgbClr val="FBE4EA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Not the commitment.</a:t>
            </a:r>
            <a:endParaRPr lang="en-US" sz="5775" dirty="0"/>
          </a:p>
        </p:txBody>
      </p:sp>
      <p:sp>
        <p:nvSpPr>
          <p:cNvPr id="4" name="text p &quot;Existing renewal first. Expansion stays separate&quot;"/>
          <p:cNvSpPr/>
          <p:nvPr/>
        </p:nvSpPr>
        <p:spPr>
          <a:xfrm>
            <a:off x="1190625" y="3836134"/>
            <a:ext cx="9810750" cy="3733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940"/>
              </a:lnSpc>
              <a:buNone/>
            </a:pPr>
            <a:r>
              <a:rPr lang="en-US" sz="21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Existing renewal first. Expansion stays separate.</a:t>
            </a:r>
            <a:endParaRPr lang="en-US" sz="2100" dirty="0"/>
          </a:p>
        </p:txBody>
      </p:sp>
      <p:sp>
        <p:nvSpPr>
          <p:cNvPr id="5" name="text p.date &quot;Confirm readiness before 30 November 2026&quot;"/>
          <p:cNvSpPr/>
          <p:nvPr/>
        </p:nvSpPr>
        <p:spPr>
          <a:xfrm>
            <a:off x="1190625" y="4755178"/>
            <a:ext cx="981075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FBE4EA"/>
                </a:solidFill>
                <a:latin typeface="Work Sans" pitchFamily="34" charset="0"/>
                <a:ea typeface="Work Sans" pitchFamily="34" charset="-122"/>
                <a:cs typeface="Work Sans" pitchFamily="34" charset="-120"/>
              </a:rPr>
              <a:t>Confirm readiness before 30 November 2026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Cedarline Logistics Renewal review</dc:title>
  <dc:subject>PptxGenJS Presentation</dc:subject>
  <dc:creator>PptxGenJS</dc:creator>
  <cp:lastModifiedBy>PptxGenJS</cp:lastModifiedBy>
  <cp:revision>1</cp:revision>
  <dcterms:created xsi:type="dcterms:W3CDTF">2026-10-31T19:00:21Z</dcterms:created>
  <dcterms:modified xsi:type="dcterms:W3CDTF">2026-10-31T19:00:21Z</dcterms:modified>
</cp:coreProperties>
</file>